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4" r:id="rId15"/>
    <p:sldId id="275" r:id="rId16"/>
    <p:sldId id="276" r:id="rId17"/>
    <p:sldId id="270" r:id="rId18"/>
    <p:sldId id="271" r:id="rId19"/>
    <p:sldId id="277" r:id="rId20"/>
    <p:sldId id="278" r:id="rId21"/>
    <p:sldId id="279" r:id="rId22"/>
    <p:sldId id="272" r:id="rId23"/>
    <p:sldId id="273" r:id="rId24"/>
    <p:sldId id="280" r:id="rId25"/>
    <p:sldId id="281" r:id="rId26"/>
    <p:sldId id="282" r:id="rId27"/>
    <p:sldId id="283" r:id="rId28"/>
    <p:sldId id="284" r:id="rId29"/>
    <p:sldId id="285" r:id="rId30"/>
    <p:sldId id="286" r:id="rId31"/>
    <p:sldId id="287" r:id="rId32"/>
    <p:sldId id="288" r:id="rId33"/>
    <p:sldId id="290" r:id="rId34"/>
    <p:sldId id="291" r:id="rId35"/>
    <p:sldId id="289" r:id="rId36"/>
    <p:sldId id="292" r:id="rId37"/>
    <p:sldId id="293" r:id="rId38"/>
    <p:sldId id="294" r:id="rId39"/>
    <p:sldId id="295" r:id="rId40"/>
    <p:sldId id="296" r:id="rId41"/>
    <p:sldId id="297" r:id="rId42"/>
    <p:sldId id="304" r:id="rId43"/>
    <p:sldId id="298" r:id="rId44"/>
    <p:sldId id="299" r:id="rId45"/>
    <p:sldId id="300" r:id="rId46"/>
    <p:sldId id="301"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12" autoAdjust="0"/>
  </p:normalViewPr>
  <p:slideViewPr>
    <p:cSldViewPr snapToGrid="0">
      <p:cViewPr varScale="1">
        <p:scale>
          <a:sx n="65" d="100"/>
          <a:sy n="65" d="100"/>
        </p:scale>
        <p:origin x="15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1A8AA-9E2D-4F8E-B020-27893E17C7EE}" type="datetimeFigureOut">
              <a:rPr lang="en-US" smtClean="0"/>
              <a:t>9/11/2019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2BD14-BB43-473D-AA9E-B6E7EFCF749D}" type="slidenum">
              <a:rPr lang="en-US" smtClean="0"/>
              <a:t>‹#›</a:t>
            </a:fld>
            <a:endParaRPr lang="en-US"/>
          </a:p>
        </p:txBody>
      </p:sp>
    </p:spTree>
    <p:extLst>
      <p:ext uri="{BB962C8B-B14F-4D97-AF65-F5344CB8AC3E}">
        <p14:creationId xmlns:p14="http://schemas.microsoft.com/office/powerpoint/2010/main" val="263579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dirty="0" smtClean="0">
                <a:latin typeface="Copperplate Gothic Light" pitchFamily="34" charset="0"/>
              </a:rPr>
              <a:t>The divided sets are called </a:t>
            </a:r>
            <a:r>
              <a:rPr lang="en-US" sz="1200" b="1" i="1" dirty="0" smtClean="0">
                <a:solidFill>
                  <a:srgbClr val="C00000"/>
                </a:solidFill>
                <a:latin typeface="Copperplate Gothic Light" pitchFamily="34" charset="0"/>
              </a:rPr>
              <a:t>Equivalence Partitions </a:t>
            </a:r>
            <a:r>
              <a:rPr lang="en-US" sz="1200" b="1" i="1" dirty="0" smtClean="0">
                <a:latin typeface="Copperplate Gothic Light" pitchFamily="34" charset="0"/>
              </a:rPr>
              <a:t>or </a:t>
            </a:r>
            <a:r>
              <a:rPr lang="en-US" sz="1200" b="1" i="1" dirty="0" smtClean="0">
                <a:solidFill>
                  <a:srgbClr val="C00000"/>
                </a:solidFill>
                <a:latin typeface="Copperplate Gothic Light" pitchFamily="34" charset="0"/>
              </a:rPr>
              <a:t>Equivalence Classes</a:t>
            </a:r>
            <a:r>
              <a:rPr lang="en-US" sz="1200" b="1" i="1" dirty="0" smtClean="0">
                <a:latin typeface="Copperplate Gothic Light" pitchFamily="34" charset="0"/>
              </a:rPr>
              <a:t>.</a:t>
            </a:r>
          </a:p>
        </p:txBody>
      </p:sp>
      <p:sp>
        <p:nvSpPr>
          <p:cNvPr id="4" name="Slide Number Placeholder 3"/>
          <p:cNvSpPr>
            <a:spLocks noGrp="1"/>
          </p:cNvSpPr>
          <p:nvPr>
            <p:ph type="sldNum" sz="quarter" idx="10"/>
          </p:nvPr>
        </p:nvSpPr>
        <p:spPr/>
        <p:txBody>
          <a:bodyPr/>
          <a:lstStyle/>
          <a:p>
            <a:fld id="{2D443F0F-6496-46B1-9BB5-CC35C68DCED6}" type="slidenum">
              <a:rPr lang="en-US" smtClean="0"/>
              <a:t>7</a:t>
            </a:fld>
            <a:endParaRPr lang="en-US"/>
          </a:p>
        </p:txBody>
      </p:sp>
    </p:spTree>
    <p:extLst>
      <p:ext uri="{BB962C8B-B14F-4D97-AF65-F5344CB8AC3E}">
        <p14:creationId xmlns:p14="http://schemas.microsoft.com/office/powerpoint/2010/main" val="370329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manager will quickly go through the document and check whether the document is of acceptable quality to request the review by other people, e.g. he finds few spelling mistakes and ask the technical lead to correct</a:t>
            </a:r>
            <a:r>
              <a:rPr lang="en-US" baseline="0" dirty="0" smtClean="0"/>
              <a:t> them.</a:t>
            </a:r>
            <a:endParaRPr lang="en-US" dirty="0"/>
          </a:p>
        </p:txBody>
      </p:sp>
      <p:sp>
        <p:nvSpPr>
          <p:cNvPr id="4" name="Slide Number Placeholder 3"/>
          <p:cNvSpPr>
            <a:spLocks noGrp="1"/>
          </p:cNvSpPr>
          <p:nvPr>
            <p:ph type="sldNum" sz="quarter" idx="10"/>
          </p:nvPr>
        </p:nvSpPr>
        <p:spPr/>
        <p:txBody>
          <a:bodyPr/>
          <a:lstStyle/>
          <a:p>
            <a:fld id="{98A2BD14-BB43-473D-AA9E-B6E7EFCF749D}" type="slidenum">
              <a:rPr lang="en-US" smtClean="0"/>
              <a:t>26</a:t>
            </a:fld>
            <a:endParaRPr lang="en-US"/>
          </a:p>
        </p:txBody>
      </p:sp>
    </p:spTree>
    <p:extLst>
      <p:ext uri="{BB962C8B-B14F-4D97-AF65-F5344CB8AC3E}">
        <p14:creationId xmlns:p14="http://schemas.microsoft.com/office/powerpoint/2010/main" val="321190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corrected the manager will send out the meeting request to all stakeholders along with meeting location, date and time of meeting and agenda for meeting and attach the FDD for reference.</a:t>
            </a:r>
            <a:endParaRPr lang="en-US" dirty="0"/>
          </a:p>
        </p:txBody>
      </p:sp>
      <p:sp>
        <p:nvSpPr>
          <p:cNvPr id="4" name="Slide Number Placeholder 3"/>
          <p:cNvSpPr>
            <a:spLocks noGrp="1"/>
          </p:cNvSpPr>
          <p:nvPr>
            <p:ph type="sldNum" sz="quarter" idx="10"/>
          </p:nvPr>
        </p:nvSpPr>
        <p:spPr/>
        <p:txBody>
          <a:bodyPr/>
          <a:lstStyle/>
          <a:p>
            <a:fld id="{98A2BD14-BB43-473D-AA9E-B6E7EFCF749D}" type="slidenum">
              <a:rPr lang="en-US" smtClean="0"/>
              <a:t>27</a:t>
            </a:fld>
            <a:endParaRPr lang="en-US"/>
          </a:p>
        </p:txBody>
      </p:sp>
    </p:spTree>
    <p:extLst>
      <p:ext uri="{BB962C8B-B14F-4D97-AF65-F5344CB8AC3E}">
        <p14:creationId xmlns:p14="http://schemas.microsoft.com/office/powerpoint/2010/main" val="123792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the exercise for this FDD,</a:t>
            </a:r>
            <a:r>
              <a:rPr lang="en-US" baseline="0" dirty="0" smtClean="0"/>
              <a:t> think of the details missing required to help you test this functionality.</a:t>
            </a:r>
            <a:endParaRPr lang="en-US" dirty="0"/>
          </a:p>
        </p:txBody>
      </p:sp>
      <p:sp>
        <p:nvSpPr>
          <p:cNvPr id="4" name="Slide Number Placeholder 3"/>
          <p:cNvSpPr>
            <a:spLocks noGrp="1"/>
          </p:cNvSpPr>
          <p:nvPr>
            <p:ph type="sldNum" sz="quarter" idx="10"/>
          </p:nvPr>
        </p:nvSpPr>
        <p:spPr/>
        <p:txBody>
          <a:bodyPr/>
          <a:lstStyle/>
          <a:p>
            <a:fld id="{98A2BD14-BB43-473D-AA9E-B6E7EFCF749D}" type="slidenum">
              <a:rPr lang="en-US" smtClean="0"/>
              <a:t>30</a:t>
            </a:fld>
            <a:endParaRPr lang="en-US"/>
          </a:p>
        </p:txBody>
      </p:sp>
    </p:spTree>
    <p:extLst>
      <p:ext uri="{BB962C8B-B14F-4D97-AF65-F5344CB8AC3E}">
        <p14:creationId xmlns:p14="http://schemas.microsoft.com/office/powerpoint/2010/main" val="725803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2BD14-BB43-473D-AA9E-B6E7EFCF749D}" type="slidenum">
              <a:rPr lang="en-US" smtClean="0"/>
              <a:t>31</a:t>
            </a:fld>
            <a:endParaRPr lang="en-US"/>
          </a:p>
        </p:txBody>
      </p:sp>
    </p:spTree>
    <p:extLst>
      <p:ext uri="{BB962C8B-B14F-4D97-AF65-F5344CB8AC3E}">
        <p14:creationId xmlns:p14="http://schemas.microsoft.com/office/powerpoint/2010/main" val="3649992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 strongly disagrees</a:t>
            </a:r>
            <a:r>
              <a:rPr lang="en-US" baseline="0" dirty="0" smtClean="0"/>
              <a:t> to this and the reviewer and the author enter into a heated argument, at this stage the moderator intervenes and find the solution to ask from the client.</a:t>
            </a:r>
            <a:endParaRPr lang="en-US" dirty="0"/>
          </a:p>
        </p:txBody>
      </p:sp>
      <p:sp>
        <p:nvSpPr>
          <p:cNvPr id="4" name="Slide Number Placeholder 3"/>
          <p:cNvSpPr>
            <a:spLocks noGrp="1"/>
          </p:cNvSpPr>
          <p:nvPr>
            <p:ph type="sldNum" sz="quarter" idx="10"/>
          </p:nvPr>
        </p:nvSpPr>
        <p:spPr/>
        <p:txBody>
          <a:bodyPr/>
          <a:lstStyle/>
          <a:p>
            <a:fld id="{98A2BD14-BB43-473D-AA9E-B6E7EFCF749D}" type="slidenum">
              <a:rPr lang="en-US" smtClean="0"/>
              <a:t>39</a:t>
            </a:fld>
            <a:endParaRPr lang="en-US"/>
          </a:p>
        </p:txBody>
      </p:sp>
    </p:spTree>
    <p:extLst>
      <p:ext uri="{BB962C8B-B14F-4D97-AF65-F5344CB8AC3E}">
        <p14:creationId xmlns:p14="http://schemas.microsoft.com/office/powerpoint/2010/main" val="3017965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2BD14-BB43-473D-AA9E-B6E7EFCF749D}" type="slidenum">
              <a:rPr lang="en-US" smtClean="0"/>
              <a:t>40</a:t>
            </a:fld>
            <a:endParaRPr lang="en-US"/>
          </a:p>
        </p:txBody>
      </p:sp>
    </p:spTree>
    <p:extLst>
      <p:ext uri="{BB962C8B-B14F-4D97-AF65-F5344CB8AC3E}">
        <p14:creationId xmlns:p14="http://schemas.microsoft.com/office/powerpoint/2010/main" val="3582703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al</a:t>
            </a:r>
            <a:r>
              <a:rPr lang="en-US" baseline="0" dirty="0" smtClean="0"/>
              <a:t>l comments are discussed and the scribe gives a list of defects, comments, suggestions and the moderator closes the review meeting.</a:t>
            </a:r>
          </a:p>
          <a:p>
            <a:r>
              <a:rPr lang="en-US" baseline="0" dirty="0" smtClean="0"/>
              <a:t>The moderator and scribe can also play the role of reviewer, meaning they can give review comments to the author.</a:t>
            </a:r>
            <a:endParaRPr lang="en-US" dirty="0" smtClean="0"/>
          </a:p>
        </p:txBody>
      </p:sp>
      <p:sp>
        <p:nvSpPr>
          <p:cNvPr id="4" name="Slide Number Placeholder 3"/>
          <p:cNvSpPr>
            <a:spLocks noGrp="1"/>
          </p:cNvSpPr>
          <p:nvPr>
            <p:ph type="sldNum" sz="quarter" idx="10"/>
          </p:nvPr>
        </p:nvSpPr>
        <p:spPr/>
        <p:txBody>
          <a:bodyPr/>
          <a:lstStyle/>
          <a:p>
            <a:fld id="{98A2BD14-BB43-473D-AA9E-B6E7EFCF749D}" type="slidenum">
              <a:rPr lang="en-US" smtClean="0"/>
              <a:t>41</a:t>
            </a:fld>
            <a:endParaRPr lang="en-US"/>
          </a:p>
        </p:txBody>
      </p:sp>
    </p:spTree>
    <p:extLst>
      <p:ext uri="{BB962C8B-B14F-4D97-AF65-F5344CB8AC3E}">
        <p14:creationId xmlns:p14="http://schemas.microsoft.com/office/powerpoint/2010/main" val="32207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moderator and scribe can also play the role of reviewer, meaning they can give review comments to the author.</a:t>
            </a:r>
            <a:endParaRPr lang="en-US" dirty="0" smtClean="0"/>
          </a:p>
        </p:txBody>
      </p:sp>
      <p:sp>
        <p:nvSpPr>
          <p:cNvPr id="4" name="Slide Number Placeholder 3"/>
          <p:cNvSpPr>
            <a:spLocks noGrp="1"/>
          </p:cNvSpPr>
          <p:nvPr>
            <p:ph type="sldNum" sz="quarter" idx="10"/>
          </p:nvPr>
        </p:nvSpPr>
        <p:spPr/>
        <p:txBody>
          <a:bodyPr/>
          <a:lstStyle/>
          <a:p>
            <a:fld id="{98A2BD14-BB43-473D-AA9E-B6E7EFCF749D}" type="slidenum">
              <a:rPr lang="en-US" smtClean="0"/>
              <a:t>42</a:t>
            </a:fld>
            <a:endParaRPr lang="en-US"/>
          </a:p>
        </p:txBody>
      </p:sp>
    </p:spTree>
    <p:extLst>
      <p:ext uri="{BB962C8B-B14F-4D97-AF65-F5344CB8AC3E}">
        <p14:creationId xmlns:p14="http://schemas.microsoft.com/office/powerpoint/2010/main" val="256077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Example: To understand the importance of Decision Table Making we will see an example, let's consider the behavior of Flight Button for different combinations of Fly From &amp; Fly To</a:t>
            </a:r>
            <a:endParaRPr lang="en-US" dirty="0" smtClean="0"/>
          </a:p>
        </p:txBody>
      </p:sp>
      <p:sp>
        <p:nvSpPr>
          <p:cNvPr id="4" name="Slide Number Placeholder 3"/>
          <p:cNvSpPr>
            <a:spLocks noGrp="1"/>
          </p:cNvSpPr>
          <p:nvPr>
            <p:ph type="sldNum" sz="quarter" idx="10"/>
          </p:nvPr>
        </p:nvSpPr>
        <p:spPr/>
        <p:txBody>
          <a:bodyPr/>
          <a:lstStyle/>
          <a:p>
            <a:fld id="{98A2BD14-BB43-473D-AA9E-B6E7EFCF749D}" type="slidenum">
              <a:rPr lang="en-US" smtClean="0"/>
              <a:t>12</a:t>
            </a:fld>
            <a:endParaRPr lang="en-US"/>
          </a:p>
        </p:txBody>
      </p:sp>
    </p:spTree>
    <p:extLst>
      <p:ext uri="{BB962C8B-B14F-4D97-AF65-F5344CB8AC3E}">
        <p14:creationId xmlns:p14="http://schemas.microsoft.com/office/powerpoint/2010/main" val="1210516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Rule 1:</a:t>
            </a:r>
            <a:r>
              <a:rPr lang="en-US" sz="1200" kern="1200" dirty="0" smtClean="0">
                <a:solidFill>
                  <a:schemeClr val="tx1"/>
                </a:solidFill>
                <a:latin typeface="+mn-lt"/>
                <a:ea typeface="+mn-ea"/>
                <a:cs typeface="+mn-cs"/>
              </a:rPr>
              <a:t>When destination for both Fly From &amp; Fly To are not set the Flight Icon is disabled. In the decision table, we register values False for Fly From &amp; Fly To and the outcome would be False, which is Flights Button will be disabled. Likewise, you can decide different outcome for different situation.</a:t>
            </a:r>
            <a:endParaRPr lang="en-US" dirty="0"/>
          </a:p>
        </p:txBody>
      </p:sp>
      <p:sp>
        <p:nvSpPr>
          <p:cNvPr id="4" name="Slide Number Placeholder 3"/>
          <p:cNvSpPr>
            <a:spLocks noGrp="1"/>
          </p:cNvSpPr>
          <p:nvPr>
            <p:ph type="sldNum" sz="quarter" idx="10"/>
          </p:nvPr>
        </p:nvSpPr>
        <p:spPr/>
        <p:txBody>
          <a:bodyPr/>
          <a:lstStyle/>
          <a:p>
            <a:fld id="{98A2BD14-BB43-473D-AA9E-B6E7EFCF749D}" type="slidenum">
              <a:rPr lang="en-US" smtClean="0"/>
              <a:t>13</a:t>
            </a:fld>
            <a:endParaRPr lang="en-US"/>
          </a:p>
        </p:txBody>
      </p:sp>
    </p:spTree>
    <p:extLst>
      <p:ext uri="{BB962C8B-B14F-4D97-AF65-F5344CB8AC3E}">
        <p14:creationId xmlns:p14="http://schemas.microsoft.com/office/powerpoint/2010/main" val="1850343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Rule 2</a:t>
            </a:r>
            <a:r>
              <a:rPr lang="en-US" sz="1200" kern="1200" dirty="0" smtClean="0">
                <a:solidFill>
                  <a:schemeClr val="tx1"/>
                </a:solidFill>
                <a:latin typeface="+mn-lt"/>
                <a:ea typeface="+mn-ea"/>
                <a:cs typeface="+mn-cs"/>
              </a:rPr>
              <a:t>: When Fly From destination is set but Fly to is not set, Flight button is disabled. Correspondingly, you register True for Fly from destination in the decision table, and the rest of the entries are false.</a:t>
            </a:r>
          </a:p>
        </p:txBody>
      </p:sp>
      <p:sp>
        <p:nvSpPr>
          <p:cNvPr id="4" name="Slide Number Placeholder 3"/>
          <p:cNvSpPr>
            <a:spLocks noGrp="1"/>
          </p:cNvSpPr>
          <p:nvPr>
            <p:ph type="sldNum" sz="quarter" idx="10"/>
          </p:nvPr>
        </p:nvSpPr>
        <p:spPr/>
        <p:txBody>
          <a:bodyPr/>
          <a:lstStyle/>
          <a:p>
            <a:fld id="{98A2BD14-BB43-473D-AA9E-B6E7EFCF749D}" type="slidenum">
              <a:rPr lang="en-US" smtClean="0"/>
              <a:t>14</a:t>
            </a:fld>
            <a:endParaRPr lang="en-US"/>
          </a:p>
        </p:txBody>
      </p:sp>
    </p:spTree>
    <p:extLst>
      <p:ext uri="{BB962C8B-B14F-4D97-AF65-F5344CB8AC3E}">
        <p14:creationId xmlns:p14="http://schemas.microsoft.com/office/powerpoint/2010/main" val="2404625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Rule 3</a:t>
            </a:r>
            <a:r>
              <a:rPr lang="en-US" sz="1200" kern="1200" dirty="0" smtClean="0">
                <a:solidFill>
                  <a:schemeClr val="tx1"/>
                </a:solidFill>
                <a:latin typeface="+mn-lt"/>
                <a:ea typeface="+mn-ea"/>
                <a:cs typeface="+mn-cs"/>
              </a:rPr>
              <a:t>: When Fly from destination is not set but Fly to destination is set, Flight button is disabled and you make entries in the decision table.</a:t>
            </a:r>
          </a:p>
        </p:txBody>
      </p:sp>
      <p:sp>
        <p:nvSpPr>
          <p:cNvPr id="4" name="Slide Number Placeholder 3"/>
          <p:cNvSpPr>
            <a:spLocks noGrp="1"/>
          </p:cNvSpPr>
          <p:nvPr>
            <p:ph type="sldNum" sz="quarter" idx="10"/>
          </p:nvPr>
        </p:nvSpPr>
        <p:spPr/>
        <p:txBody>
          <a:bodyPr/>
          <a:lstStyle/>
          <a:p>
            <a:fld id="{98A2BD14-BB43-473D-AA9E-B6E7EFCF749D}" type="slidenum">
              <a:rPr lang="en-US" smtClean="0"/>
              <a:t>15</a:t>
            </a:fld>
            <a:endParaRPr lang="en-US"/>
          </a:p>
        </p:txBody>
      </p:sp>
    </p:spTree>
    <p:extLst>
      <p:ext uri="{BB962C8B-B14F-4D97-AF65-F5344CB8AC3E}">
        <p14:creationId xmlns:p14="http://schemas.microsoft.com/office/powerpoint/2010/main" val="3013850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Rule 4:</a:t>
            </a:r>
            <a:r>
              <a:rPr lang="en-US" sz="1200" kern="1200" dirty="0" smtClean="0">
                <a:solidFill>
                  <a:schemeClr val="tx1"/>
                </a:solidFill>
                <a:latin typeface="+mn-lt"/>
                <a:ea typeface="+mn-ea"/>
                <a:cs typeface="+mn-cs"/>
              </a:rPr>
              <a:t> only when Fly to and Fly from destinations are set, Flights button is enabled and you make the corresponding entry in the decision table.</a:t>
            </a:r>
          </a:p>
        </p:txBody>
      </p:sp>
      <p:sp>
        <p:nvSpPr>
          <p:cNvPr id="4" name="Slide Number Placeholder 3"/>
          <p:cNvSpPr>
            <a:spLocks noGrp="1"/>
          </p:cNvSpPr>
          <p:nvPr>
            <p:ph type="sldNum" sz="quarter" idx="10"/>
          </p:nvPr>
        </p:nvSpPr>
        <p:spPr/>
        <p:txBody>
          <a:bodyPr/>
          <a:lstStyle/>
          <a:p>
            <a:fld id="{98A2BD14-BB43-473D-AA9E-B6E7EFCF749D}" type="slidenum">
              <a:rPr lang="en-US" smtClean="0"/>
              <a:t>16</a:t>
            </a:fld>
            <a:endParaRPr lang="en-US"/>
          </a:p>
        </p:txBody>
      </p:sp>
    </p:spTree>
    <p:extLst>
      <p:ext uri="{BB962C8B-B14F-4D97-AF65-F5344CB8AC3E}">
        <p14:creationId xmlns:p14="http://schemas.microsoft.com/office/powerpoint/2010/main" val="3768181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So, testing for scenario 1 with the correct password and the 4</a:t>
            </a:r>
            <a:r>
              <a:rPr lang="en-US" sz="1200" kern="1200" baseline="30000" dirty="0" smtClean="0">
                <a:solidFill>
                  <a:schemeClr val="tx1"/>
                </a:solidFill>
                <a:latin typeface="+mn-lt"/>
                <a:ea typeface="+mn-ea"/>
                <a:cs typeface="+mn-cs"/>
              </a:rPr>
              <a:t>th</a:t>
            </a:r>
            <a:r>
              <a:rPr lang="en-US" sz="1200" kern="1200" dirty="0" smtClean="0">
                <a:solidFill>
                  <a:schemeClr val="tx1"/>
                </a:solidFill>
                <a:latin typeface="+mn-lt"/>
                <a:ea typeface="+mn-ea"/>
                <a:cs typeface="+mn-cs"/>
              </a:rPr>
              <a:t> scenario with an incorrect password is compulsory, for that we use state transition testing.</a:t>
            </a:r>
            <a:endParaRPr lang="en-US" dirty="0"/>
          </a:p>
        </p:txBody>
      </p:sp>
      <p:sp>
        <p:nvSpPr>
          <p:cNvPr id="4" name="Slide Number Placeholder 3"/>
          <p:cNvSpPr>
            <a:spLocks noGrp="1"/>
          </p:cNvSpPr>
          <p:nvPr>
            <p:ph type="sldNum" sz="quarter" idx="10"/>
          </p:nvPr>
        </p:nvSpPr>
        <p:spPr/>
        <p:txBody>
          <a:bodyPr/>
          <a:lstStyle/>
          <a:p>
            <a:fld id="{63604D4A-2201-4A19-9408-EA262C40BF89}" type="slidenum">
              <a:rPr lang="en-US" smtClean="0"/>
              <a:pPr/>
              <a:t>19</a:t>
            </a:fld>
            <a:endParaRPr lang="en-US"/>
          </a:p>
        </p:txBody>
      </p:sp>
    </p:spTree>
    <p:extLst>
      <p:ext uri="{BB962C8B-B14F-4D97-AF65-F5344CB8AC3E}">
        <p14:creationId xmlns:p14="http://schemas.microsoft.com/office/powerpoint/2010/main" val="4139785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604D4A-2201-4A19-9408-EA262C40BF89}" type="slidenum">
              <a:rPr lang="en-US" smtClean="0"/>
              <a:pPr/>
              <a:t>20</a:t>
            </a:fld>
            <a:endParaRPr lang="en-US"/>
          </a:p>
        </p:txBody>
      </p:sp>
    </p:spTree>
    <p:extLst>
      <p:ext uri="{BB962C8B-B14F-4D97-AF65-F5344CB8AC3E}">
        <p14:creationId xmlns:p14="http://schemas.microsoft.com/office/powerpoint/2010/main" val="2245623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the review in detail lets consider an example. To add email</a:t>
            </a:r>
            <a:r>
              <a:rPr lang="en-US" baseline="0" dirty="0" smtClean="0"/>
              <a:t> functionality to flight reservation system. For which the FDD is prepared by the technical lead, he approaches his manager and request to initiate the review</a:t>
            </a:r>
            <a:endParaRPr lang="en-US" dirty="0"/>
          </a:p>
        </p:txBody>
      </p:sp>
      <p:sp>
        <p:nvSpPr>
          <p:cNvPr id="4" name="Slide Number Placeholder 3"/>
          <p:cNvSpPr>
            <a:spLocks noGrp="1"/>
          </p:cNvSpPr>
          <p:nvPr>
            <p:ph type="sldNum" sz="quarter" idx="10"/>
          </p:nvPr>
        </p:nvSpPr>
        <p:spPr/>
        <p:txBody>
          <a:bodyPr/>
          <a:lstStyle/>
          <a:p>
            <a:fld id="{98A2BD14-BB43-473D-AA9E-B6E7EFCF749D}" type="slidenum">
              <a:rPr lang="en-US" smtClean="0"/>
              <a:t>25</a:t>
            </a:fld>
            <a:endParaRPr lang="en-US"/>
          </a:p>
        </p:txBody>
      </p:sp>
    </p:spTree>
    <p:extLst>
      <p:ext uri="{BB962C8B-B14F-4D97-AF65-F5344CB8AC3E}">
        <p14:creationId xmlns:p14="http://schemas.microsoft.com/office/powerpoint/2010/main" val="2221896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B3ACAC35-34E3-4BBF-BD25-38B18DEFC149}" type="datetimeFigureOut">
              <a:rPr lang="en-US" smtClean="0"/>
              <a:t>9/11/2019</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7E02D300-6197-416D-8682-12BD3A3AC1C7}"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0069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ACAC35-34E3-4BBF-BD25-38B18DEFC14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02D300-6197-416D-8682-12BD3A3AC1C7}" type="slidenum">
              <a:rPr lang="en-US" smtClean="0"/>
              <a:t>‹#›</a:t>
            </a:fld>
            <a:endParaRPr lang="en-US"/>
          </a:p>
        </p:txBody>
      </p:sp>
    </p:spTree>
    <p:extLst>
      <p:ext uri="{BB962C8B-B14F-4D97-AF65-F5344CB8AC3E}">
        <p14:creationId xmlns:p14="http://schemas.microsoft.com/office/powerpoint/2010/main" val="1744049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CAC35-34E3-4BBF-BD25-38B18DEFC14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2D300-6197-416D-8682-12BD3A3AC1C7}"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5472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CAC35-34E3-4BBF-BD25-38B18DEFC14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2D300-6197-416D-8682-12BD3A3AC1C7}"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451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CAC35-34E3-4BBF-BD25-38B18DEFC14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2D300-6197-416D-8682-12BD3A3AC1C7}" type="slidenum">
              <a:rPr lang="en-US" smtClean="0"/>
              <a:t>‹#›</a:t>
            </a:fld>
            <a:endParaRPr lang="en-US"/>
          </a:p>
        </p:txBody>
      </p:sp>
    </p:spTree>
    <p:extLst>
      <p:ext uri="{BB962C8B-B14F-4D97-AF65-F5344CB8AC3E}">
        <p14:creationId xmlns:p14="http://schemas.microsoft.com/office/powerpoint/2010/main" val="1625487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CAC35-34E3-4BBF-BD25-38B18DEFC14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2D300-6197-416D-8682-12BD3A3AC1C7}"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427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CAC35-34E3-4BBF-BD25-38B18DEFC14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2D300-6197-416D-8682-12BD3A3AC1C7}"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931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ACAC35-34E3-4BBF-BD25-38B18DEFC14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2D300-6197-416D-8682-12BD3A3AC1C7}"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8605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ACAC35-34E3-4BBF-BD25-38B18DEFC14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2D300-6197-416D-8682-12BD3A3AC1C7}"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7004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ACAC35-34E3-4BBF-BD25-38B18DEFC14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2D300-6197-416D-8682-12BD3A3AC1C7}" type="slidenum">
              <a:rPr lang="en-US" smtClean="0"/>
              <a:t>‹#›</a:t>
            </a:fld>
            <a:endParaRPr lang="en-US"/>
          </a:p>
        </p:txBody>
      </p:sp>
    </p:spTree>
    <p:extLst>
      <p:ext uri="{BB962C8B-B14F-4D97-AF65-F5344CB8AC3E}">
        <p14:creationId xmlns:p14="http://schemas.microsoft.com/office/powerpoint/2010/main" val="2241382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CAC35-34E3-4BBF-BD25-38B18DEFC14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2D300-6197-416D-8682-12BD3A3AC1C7}"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530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3ACAC35-34E3-4BBF-BD25-38B18DEFC14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02D300-6197-416D-8682-12BD3A3AC1C7}" type="slidenum">
              <a:rPr lang="en-US" smtClean="0"/>
              <a:t>‹#›</a:t>
            </a:fld>
            <a:endParaRPr lang="en-US"/>
          </a:p>
        </p:txBody>
      </p:sp>
    </p:spTree>
    <p:extLst>
      <p:ext uri="{BB962C8B-B14F-4D97-AF65-F5344CB8AC3E}">
        <p14:creationId xmlns:p14="http://schemas.microsoft.com/office/powerpoint/2010/main" val="343423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3ACAC35-34E3-4BBF-BD25-38B18DEFC149}" type="datetimeFigureOut">
              <a:rPr lang="en-US" smtClean="0"/>
              <a:t>9/11/2019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02D300-6197-416D-8682-12BD3A3AC1C7}"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5693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3ACAC35-34E3-4BBF-BD25-38B18DEFC14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02D300-6197-416D-8682-12BD3A3AC1C7}"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0254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ACAC35-34E3-4BBF-BD25-38B18DEFC149}" type="datetimeFigureOut">
              <a:rPr lang="en-US" smtClean="0"/>
              <a:t>9/11/2019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02D300-6197-416D-8682-12BD3A3AC1C7}" type="slidenum">
              <a:rPr lang="en-US" smtClean="0"/>
              <a:t>‹#›</a:t>
            </a:fld>
            <a:endParaRPr lang="en-US"/>
          </a:p>
        </p:txBody>
      </p:sp>
    </p:spTree>
    <p:extLst>
      <p:ext uri="{BB962C8B-B14F-4D97-AF65-F5344CB8AC3E}">
        <p14:creationId xmlns:p14="http://schemas.microsoft.com/office/powerpoint/2010/main" val="391991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ACAC35-34E3-4BBF-BD25-38B18DEFC14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02D300-6197-416D-8682-12BD3A3AC1C7}"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7006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ACAC35-34E3-4BBF-BD25-38B18DEFC14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02D300-6197-416D-8682-12BD3A3AC1C7}" type="slidenum">
              <a:rPr lang="en-US" smtClean="0"/>
              <a:t>‹#›</a:t>
            </a:fld>
            <a:endParaRPr lang="en-US"/>
          </a:p>
        </p:txBody>
      </p:sp>
    </p:spTree>
    <p:extLst>
      <p:ext uri="{BB962C8B-B14F-4D97-AF65-F5344CB8AC3E}">
        <p14:creationId xmlns:p14="http://schemas.microsoft.com/office/powerpoint/2010/main" val="4276438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3ACAC35-34E3-4BBF-BD25-38B18DEFC149}" type="datetimeFigureOut">
              <a:rPr lang="en-US" smtClean="0"/>
              <a:t>9/11/2019</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02D300-6197-416D-8682-12BD3A3AC1C7}" type="slidenum">
              <a:rPr lang="en-US" smtClean="0"/>
              <a:t>‹#›</a:t>
            </a:fld>
            <a:endParaRPr lang="en-US"/>
          </a:p>
        </p:txBody>
      </p:sp>
    </p:spTree>
    <p:extLst>
      <p:ext uri="{BB962C8B-B14F-4D97-AF65-F5344CB8AC3E}">
        <p14:creationId xmlns:p14="http://schemas.microsoft.com/office/powerpoint/2010/main" val="174314546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cdn.guru99.com/images/1-2015/012715_0706_UsecaseTest1.p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Testing Techniques</a:t>
            </a:r>
            <a:endParaRPr lang="en-US" dirty="0"/>
          </a:p>
        </p:txBody>
      </p:sp>
      <p:sp>
        <p:nvSpPr>
          <p:cNvPr id="3" name="Subtitle 2"/>
          <p:cNvSpPr>
            <a:spLocks noGrp="1"/>
          </p:cNvSpPr>
          <p:nvPr>
            <p:ph type="subTitle" idx="1"/>
          </p:nvPr>
        </p:nvSpPr>
        <p:spPr/>
        <p:txBody>
          <a:bodyPr/>
          <a:lstStyle/>
          <a:p>
            <a:r>
              <a:rPr lang="en-US" dirty="0" smtClean="0"/>
              <a:t>Lecture </a:t>
            </a:r>
            <a:r>
              <a:rPr lang="en-US" dirty="0" smtClean="0"/>
              <a:t>6a</a:t>
            </a:r>
            <a:endParaRPr lang="en-US" dirty="0" smtClean="0"/>
          </a:p>
          <a:p>
            <a:r>
              <a:rPr lang="en-US" dirty="0" smtClean="0"/>
              <a:t>Madiha Malik</a:t>
            </a:r>
            <a:endParaRPr lang="en-US" dirty="0"/>
          </a:p>
        </p:txBody>
      </p:sp>
    </p:spTree>
    <p:extLst>
      <p:ext uri="{BB962C8B-B14F-4D97-AF65-F5344CB8AC3E}">
        <p14:creationId xmlns:p14="http://schemas.microsoft.com/office/powerpoint/2010/main" val="9195449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600" dirty="0" smtClean="0">
                <a:solidFill>
                  <a:srgbClr val="C00000"/>
                </a:solidFill>
              </a:rPr>
              <a:t>Equivalence partitioning </a:t>
            </a:r>
            <a:r>
              <a:rPr lang="en-US" sz="3600" dirty="0" smtClean="0"/>
              <a:t>and </a:t>
            </a:r>
            <a:r>
              <a:rPr lang="en-US" sz="3600" dirty="0" smtClean="0">
                <a:solidFill>
                  <a:srgbClr val="C00000"/>
                </a:solidFill>
              </a:rPr>
              <a:t>boundary value analysis </a:t>
            </a:r>
            <a:r>
              <a:rPr lang="en-US" sz="3600" dirty="0" smtClean="0"/>
              <a:t>are closely related and can be used together at all levels of testing.</a:t>
            </a:r>
            <a:endParaRPr lang="en-US" sz="3600" dirty="0"/>
          </a:p>
        </p:txBody>
      </p:sp>
    </p:spTree>
    <p:extLst>
      <p:ext uri="{BB962C8B-B14F-4D97-AF65-F5344CB8AC3E}">
        <p14:creationId xmlns:p14="http://schemas.microsoft.com/office/powerpoint/2010/main" val="2450836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Table Testing</a:t>
            </a:r>
            <a:endParaRPr lang="en-US" dirty="0"/>
          </a:p>
        </p:txBody>
      </p:sp>
      <p:sp>
        <p:nvSpPr>
          <p:cNvPr id="3" name="Content Placeholder 2"/>
          <p:cNvSpPr>
            <a:spLocks noGrp="1"/>
          </p:cNvSpPr>
          <p:nvPr>
            <p:ph idx="1"/>
          </p:nvPr>
        </p:nvSpPr>
        <p:spPr/>
        <p:txBody>
          <a:bodyPr>
            <a:normAutofit/>
          </a:bodyPr>
          <a:lstStyle/>
          <a:p>
            <a:r>
              <a:rPr lang="en-US" sz="3200" dirty="0" smtClean="0"/>
              <a:t>Decision table testing is a good way to deal with a </a:t>
            </a:r>
            <a:r>
              <a:rPr lang="en-US" sz="3200" dirty="0" smtClean="0">
                <a:solidFill>
                  <a:srgbClr val="C00000"/>
                </a:solidFill>
              </a:rPr>
              <a:t>combination of inputs</a:t>
            </a:r>
            <a:r>
              <a:rPr lang="en-US" sz="3200" dirty="0" smtClean="0"/>
              <a:t>, which produce different results.</a:t>
            </a:r>
            <a:endParaRPr lang="en-US" sz="3200" dirty="0"/>
          </a:p>
        </p:txBody>
      </p:sp>
    </p:spTree>
    <p:extLst>
      <p:ext uri="{BB962C8B-B14F-4D97-AF65-F5344CB8AC3E}">
        <p14:creationId xmlns:p14="http://schemas.microsoft.com/office/powerpoint/2010/main" val="40904724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Flights Button</a:t>
            </a:r>
            <a:endParaRPr lang="en-US" dirty="0"/>
          </a:p>
        </p:txBody>
      </p:sp>
      <p:pic>
        <p:nvPicPr>
          <p:cNvPr id="5" name="Content Placeholder 6" descr="Capture2.PNG"/>
          <p:cNvPicPr>
            <a:picLocks noGrp="1" noChangeAspect="1"/>
          </p:cNvPicPr>
          <p:nvPr>
            <p:ph idx="1"/>
          </p:nvPr>
        </p:nvPicPr>
        <p:blipFill>
          <a:blip r:embed="rId3"/>
          <a:stretch>
            <a:fillRect/>
          </a:stretch>
        </p:blipFill>
        <p:spPr>
          <a:xfrm>
            <a:off x="1673617" y="2490788"/>
            <a:ext cx="5804704" cy="3444875"/>
          </a:xfrm>
        </p:spPr>
      </p:pic>
      <p:sp>
        <p:nvSpPr>
          <p:cNvPr id="6" name="Rounded Rectangle 5"/>
          <p:cNvSpPr/>
          <p:nvPr/>
        </p:nvSpPr>
        <p:spPr>
          <a:xfrm>
            <a:off x="1645138" y="4426528"/>
            <a:ext cx="1866990" cy="477981"/>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Rounded Rectangle 6"/>
          <p:cNvSpPr/>
          <p:nvPr/>
        </p:nvSpPr>
        <p:spPr>
          <a:xfrm>
            <a:off x="1665920" y="2920856"/>
            <a:ext cx="1866990" cy="757526"/>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284408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edg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a:t>
            </a:r>
            <a:endParaRPr lang="en-US" dirty="0"/>
          </a:p>
        </p:txBody>
      </p:sp>
      <p:pic>
        <p:nvPicPr>
          <p:cNvPr id="4" name="Content Placeholder 13" descr="Captured1.png"/>
          <p:cNvPicPr>
            <a:picLocks noGrp="1" noChangeAspect="1"/>
          </p:cNvPicPr>
          <p:nvPr>
            <p:ph idx="1"/>
          </p:nvPr>
        </p:nvPicPr>
        <p:blipFill>
          <a:blip r:embed="rId3"/>
          <a:stretch>
            <a:fillRect/>
          </a:stretch>
        </p:blipFill>
        <p:spPr>
          <a:xfrm>
            <a:off x="698885" y="2594697"/>
            <a:ext cx="2730115" cy="3444875"/>
          </a:xfrm>
        </p:spPr>
      </p:pic>
      <p:graphicFrame>
        <p:nvGraphicFramePr>
          <p:cNvPr id="5" name="Content Placeholder 19"/>
          <p:cNvGraphicFramePr>
            <a:graphicFrameLocks/>
          </p:cNvGraphicFramePr>
          <p:nvPr>
            <p:extLst>
              <p:ext uri="{D42A27DB-BD31-4B8C-83A1-F6EECF244321}">
                <p14:modId xmlns:p14="http://schemas.microsoft.com/office/powerpoint/2010/main" val="3367426851"/>
              </p:ext>
            </p:extLst>
          </p:nvPr>
        </p:nvGraphicFramePr>
        <p:xfrm>
          <a:off x="3514508" y="2594697"/>
          <a:ext cx="4652747" cy="3200399"/>
        </p:xfrm>
        <a:graphic>
          <a:graphicData uri="http://schemas.openxmlformats.org/drawingml/2006/table">
            <a:tbl>
              <a:tblPr firstRow="1" bandRow="1">
                <a:tableStyleId>{5C22544A-7EE6-4342-B048-85BDC9FD1C3A}</a:tableStyleId>
              </a:tblPr>
              <a:tblGrid>
                <a:gridCol w="1202965"/>
                <a:gridCol w="810491"/>
                <a:gridCol w="872836"/>
                <a:gridCol w="872836"/>
                <a:gridCol w="893619"/>
              </a:tblGrid>
              <a:tr h="721378">
                <a:tc>
                  <a:txBody>
                    <a:bodyPr/>
                    <a:lstStyle/>
                    <a:p>
                      <a:pPr algn="ctr"/>
                      <a:r>
                        <a:rPr lang="en-US" sz="1800" b="0" dirty="0" smtClean="0"/>
                        <a:t>Conditions</a:t>
                      </a:r>
                      <a:endParaRPr lang="en-US" sz="1800" b="0" dirty="0"/>
                    </a:p>
                  </a:txBody>
                  <a:tcPr anchor="ctr"/>
                </a:tc>
                <a:tc>
                  <a:txBody>
                    <a:bodyPr/>
                    <a:lstStyle/>
                    <a:p>
                      <a:pPr algn="ctr"/>
                      <a:r>
                        <a:rPr lang="en-US" sz="1800" b="0" dirty="0" smtClean="0"/>
                        <a:t>Rule 1</a:t>
                      </a:r>
                      <a:endParaRPr lang="en-US" sz="1800" b="0" dirty="0"/>
                    </a:p>
                  </a:txBody>
                  <a:tcPr anchor="ctr"/>
                </a:tc>
                <a:tc>
                  <a:txBody>
                    <a:bodyPr/>
                    <a:lstStyle/>
                    <a:p>
                      <a:pPr algn="ctr"/>
                      <a:r>
                        <a:rPr lang="en-US" sz="1800" b="0" dirty="0" smtClean="0"/>
                        <a:t>Rule 2</a:t>
                      </a:r>
                      <a:endParaRPr lang="en-US" sz="1800" b="0" dirty="0"/>
                    </a:p>
                  </a:txBody>
                  <a:tcPr anchor="ctr"/>
                </a:tc>
                <a:tc>
                  <a:txBody>
                    <a:bodyPr/>
                    <a:lstStyle/>
                    <a:p>
                      <a:pPr algn="ctr"/>
                      <a:r>
                        <a:rPr lang="en-US" sz="1800" b="0" dirty="0" smtClean="0"/>
                        <a:t>Rule 3</a:t>
                      </a:r>
                      <a:endParaRPr lang="en-US" sz="1800" b="0" dirty="0"/>
                    </a:p>
                  </a:txBody>
                  <a:tcPr anchor="ctr"/>
                </a:tc>
                <a:tc>
                  <a:txBody>
                    <a:bodyPr/>
                    <a:lstStyle/>
                    <a:p>
                      <a:pPr algn="ctr"/>
                      <a:r>
                        <a:rPr lang="en-US" sz="1800" b="0" dirty="0" smtClean="0"/>
                        <a:t>Rule 4</a:t>
                      </a:r>
                      <a:endParaRPr lang="en-US" sz="1800" b="0" dirty="0"/>
                    </a:p>
                  </a:txBody>
                  <a:tcPr anchor="ctr"/>
                </a:tc>
              </a:tr>
              <a:tr h="721378">
                <a:tc>
                  <a:txBody>
                    <a:bodyPr/>
                    <a:lstStyle/>
                    <a:p>
                      <a:pPr algn="ctr"/>
                      <a:r>
                        <a:rPr lang="en-US" sz="1400" b="0" dirty="0" smtClean="0"/>
                        <a:t>FLY FROM</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endParaRPr lang="en-US" sz="1400" b="0"/>
                    </a:p>
                  </a:txBody>
                  <a:tcPr anchor="ctr"/>
                </a:tc>
                <a:tc>
                  <a:txBody>
                    <a:bodyPr/>
                    <a:lstStyle/>
                    <a:p>
                      <a:pPr algn="ctr"/>
                      <a:endParaRPr lang="en-US" sz="1400" b="0"/>
                    </a:p>
                  </a:txBody>
                  <a:tcPr anchor="ctr"/>
                </a:tc>
                <a:tc>
                  <a:txBody>
                    <a:bodyPr/>
                    <a:lstStyle/>
                    <a:p>
                      <a:pPr algn="ctr"/>
                      <a:endParaRPr lang="en-US" sz="1400" b="0" dirty="0"/>
                    </a:p>
                  </a:txBody>
                  <a:tcPr anchor="ctr"/>
                </a:tc>
              </a:tr>
              <a:tr h="417941">
                <a:tc>
                  <a:txBody>
                    <a:bodyPr/>
                    <a:lstStyle/>
                    <a:p>
                      <a:pPr algn="ctr"/>
                      <a:r>
                        <a:rPr lang="en-US" sz="1400" b="0" dirty="0" smtClean="0"/>
                        <a:t>FLY TO</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endParaRPr lang="en-US" sz="1400" b="0"/>
                    </a:p>
                  </a:txBody>
                  <a:tcPr anchor="ctr"/>
                </a:tc>
                <a:tc>
                  <a:txBody>
                    <a:bodyPr/>
                    <a:lstStyle/>
                    <a:p>
                      <a:pPr algn="ctr"/>
                      <a:endParaRPr lang="en-US" sz="1400" b="0"/>
                    </a:p>
                  </a:txBody>
                  <a:tcPr anchor="ctr"/>
                </a:tc>
                <a:tc>
                  <a:txBody>
                    <a:bodyPr/>
                    <a:lstStyle/>
                    <a:p>
                      <a:pPr algn="ctr"/>
                      <a:endParaRPr lang="en-US" sz="1400" b="0"/>
                    </a:p>
                  </a:txBody>
                  <a:tcPr anchor="ctr"/>
                </a:tc>
              </a:tr>
              <a:tr h="1339702">
                <a:tc>
                  <a:txBody>
                    <a:bodyPr/>
                    <a:lstStyle/>
                    <a:p>
                      <a:pPr algn="ctr"/>
                      <a:r>
                        <a:rPr lang="en-US" sz="1400" b="0" u="sng" dirty="0" smtClean="0"/>
                        <a:t>OUTCOME</a:t>
                      </a:r>
                    </a:p>
                    <a:p>
                      <a:pPr algn="ctr"/>
                      <a:r>
                        <a:rPr lang="en-US" sz="1400" b="0" dirty="0" smtClean="0"/>
                        <a:t>FLIGHTS BUTTON</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endParaRPr lang="en-US" sz="1400" b="0" dirty="0"/>
                    </a:p>
                  </a:txBody>
                  <a:tcPr anchor="ctr"/>
                </a:tc>
                <a:tc>
                  <a:txBody>
                    <a:bodyPr/>
                    <a:lstStyle/>
                    <a:p>
                      <a:pPr algn="ctr"/>
                      <a:endParaRPr lang="en-US" sz="1400" b="0"/>
                    </a:p>
                  </a:txBody>
                  <a:tcPr anchor="ctr"/>
                </a:tc>
                <a:tc>
                  <a:txBody>
                    <a:bodyPr/>
                    <a:lstStyle/>
                    <a:p>
                      <a:pPr algn="ctr"/>
                      <a:endParaRPr lang="en-US" sz="1400" b="0" dirty="0"/>
                    </a:p>
                  </a:txBody>
                  <a:tcPr anchor="ctr"/>
                </a:tc>
              </a:tr>
            </a:tbl>
          </a:graphicData>
        </a:graphic>
      </p:graphicFrame>
      <p:sp>
        <p:nvSpPr>
          <p:cNvPr id="6" name="Rounded Rectangle 5"/>
          <p:cNvSpPr/>
          <p:nvPr/>
        </p:nvSpPr>
        <p:spPr>
          <a:xfrm>
            <a:off x="4883728" y="3463640"/>
            <a:ext cx="457200" cy="19050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5835241" y="3794602"/>
            <a:ext cx="2776496" cy="1418844"/>
          </a:xfrm>
          <a:prstGeom prst="wedgeRoundRectCallout">
            <a:avLst>
              <a:gd name="adj1" fmla="val -75704"/>
              <a:gd name="adj2" fmla="val 36250"/>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atin typeface="Bradley Hand ITC" pitchFamily="66" charset="0"/>
              </a:rPr>
              <a:t>When destination for fly form and fly to is not set, the outcome will be False.</a:t>
            </a:r>
          </a:p>
          <a:p>
            <a:pPr algn="ctr"/>
            <a:r>
              <a:rPr lang="en-US" dirty="0" smtClean="0">
                <a:latin typeface="Bradley Hand ITC" pitchFamily="66" charset="0"/>
              </a:rPr>
              <a:t>(Flights button disabled)</a:t>
            </a:r>
            <a:endParaRPr lang="en-US" dirty="0">
              <a:latin typeface="Bradley Hand ITC" pitchFamily="66" charset="0"/>
            </a:endParaRPr>
          </a:p>
        </p:txBody>
      </p:sp>
    </p:spTree>
    <p:extLst>
      <p:ext uri="{BB962C8B-B14F-4D97-AF65-F5344CB8AC3E}">
        <p14:creationId xmlns:p14="http://schemas.microsoft.com/office/powerpoint/2010/main" val="296320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500"/>
                                        <p:tgtEl>
                                          <p:spTgt spid="6"/>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2</a:t>
            </a:r>
            <a:endParaRPr lang="en-US" dirty="0"/>
          </a:p>
        </p:txBody>
      </p:sp>
      <p:graphicFrame>
        <p:nvGraphicFramePr>
          <p:cNvPr id="5" name="Content Placeholder 19"/>
          <p:cNvGraphicFramePr>
            <a:graphicFrameLocks/>
          </p:cNvGraphicFramePr>
          <p:nvPr>
            <p:extLst>
              <p:ext uri="{D42A27DB-BD31-4B8C-83A1-F6EECF244321}">
                <p14:modId xmlns:p14="http://schemas.microsoft.com/office/powerpoint/2010/main" val="1824061704"/>
              </p:ext>
            </p:extLst>
          </p:nvPr>
        </p:nvGraphicFramePr>
        <p:xfrm>
          <a:off x="3514508" y="2594697"/>
          <a:ext cx="4652747" cy="3200399"/>
        </p:xfrm>
        <a:graphic>
          <a:graphicData uri="http://schemas.openxmlformats.org/drawingml/2006/table">
            <a:tbl>
              <a:tblPr firstRow="1" bandRow="1">
                <a:tableStyleId>{5C22544A-7EE6-4342-B048-85BDC9FD1C3A}</a:tableStyleId>
              </a:tblPr>
              <a:tblGrid>
                <a:gridCol w="1202965"/>
                <a:gridCol w="810491"/>
                <a:gridCol w="872836"/>
                <a:gridCol w="872836"/>
                <a:gridCol w="893619"/>
              </a:tblGrid>
              <a:tr h="721378">
                <a:tc>
                  <a:txBody>
                    <a:bodyPr/>
                    <a:lstStyle/>
                    <a:p>
                      <a:pPr algn="ctr"/>
                      <a:r>
                        <a:rPr lang="en-US" sz="1800" b="0" dirty="0" smtClean="0"/>
                        <a:t>Conditions</a:t>
                      </a:r>
                      <a:endParaRPr lang="en-US" sz="1800" b="0" dirty="0"/>
                    </a:p>
                  </a:txBody>
                  <a:tcPr anchor="ctr"/>
                </a:tc>
                <a:tc>
                  <a:txBody>
                    <a:bodyPr/>
                    <a:lstStyle/>
                    <a:p>
                      <a:pPr algn="ctr"/>
                      <a:r>
                        <a:rPr lang="en-US" sz="1800" b="0" dirty="0" smtClean="0"/>
                        <a:t>Rule 1</a:t>
                      </a:r>
                      <a:endParaRPr lang="en-US" sz="1800" b="0" dirty="0"/>
                    </a:p>
                  </a:txBody>
                  <a:tcPr anchor="ctr"/>
                </a:tc>
                <a:tc>
                  <a:txBody>
                    <a:bodyPr/>
                    <a:lstStyle/>
                    <a:p>
                      <a:pPr algn="ctr"/>
                      <a:r>
                        <a:rPr lang="en-US" sz="1800" b="0" dirty="0" smtClean="0"/>
                        <a:t>Rule 2</a:t>
                      </a:r>
                      <a:endParaRPr lang="en-US" sz="1800" b="0" dirty="0"/>
                    </a:p>
                  </a:txBody>
                  <a:tcPr anchor="ctr"/>
                </a:tc>
                <a:tc>
                  <a:txBody>
                    <a:bodyPr/>
                    <a:lstStyle/>
                    <a:p>
                      <a:pPr algn="ctr"/>
                      <a:r>
                        <a:rPr lang="en-US" sz="1800" b="0" dirty="0" smtClean="0"/>
                        <a:t>Rule 3</a:t>
                      </a:r>
                      <a:endParaRPr lang="en-US" sz="1800" b="0" dirty="0"/>
                    </a:p>
                  </a:txBody>
                  <a:tcPr anchor="ctr"/>
                </a:tc>
                <a:tc>
                  <a:txBody>
                    <a:bodyPr/>
                    <a:lstStyle/>
                    <a:p>
                      <a:pPr algn="ctr"/>
                      <a:r>
                        <a:rPr lang="en-US" sz="1800" b="0" dirty="0" smtClean="0"/>
                        <a:t>Rule 4</a:t>
                      </a:r>
                      <a:endParaRPr lang="en-US" sz="1800" b="0" dirty="0"/>
                    </a:p>
                  </a:txBody>
                  <a:tcPr anchor="ctr"/>
                </a:tc>
              </a:tr>
              <a:tr h="721378">
                <a:tc>
                  <a:txBody>
                    <a:bodyPr/>
                    <a:lstStyle/>
                    <a:p>
                      <a:pPr algn="ctr"/>
                      <a:r>
                        <a:rPr lang="en-US" sz="1400" b="0" dirty="0" smtClean="0"/>
                        <a:t>FLY FROM</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T</a:t>
                      </a:r>
                      <a:endParaRPr lang="en-US" sz="1400" b="0" dirty="0"/>
                    </a:p>
                  </a:txBody>
                  <a:tcPr anchor="ctr"/>
                </a:tc>
                <a:tc>
                  <a:txBody>
                    <a:bodyPr/>
                    <a:lstStyle/>
                    <a:p>
                      <a:pPr algn="ctr"/>
                      <a:endParaRPr lang="en-US" sz="1400" b="0"/>
                    </a:p>
                  </a:txBody>
                  <a:tcPr anchor="ctr"/>
                </a:tc>
                <a:tc>
                  <a:txBody>
                    <a:bodyPr/>
                    <a:lstStyle/>
                    <a:p>
                      <a:pPr algn="ctr"/>
                      <a:endParaRPr lang="en-US" sz="1400" b="0" dirty="0"/>
                    </a:p>
                  </a:txBody>
                  <a:tcPr anchor="ctr"/>
                </a:tc>
              </a:tr>
              <a:tr h="417941">
                <a:tc>
                  <a:txBody>
                    <a:bodyPr/>
                    <a:lstStyle/>
                    <a:p>
                      <a:pPr algn="ctr"/>
                      <a:r>
                        <a:rPr lang="en-US" sz="1400" b="0" dirty="0" smtClean="0"/>
                        <a:t>FLY TO</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endParaRPr lang="en-US" sz="1400" b="0"/>
                    </a:p>
                  </a:txBody>
                  <a:tcPr anchor="ctr"/>
                </a:tc>
                <a:tc>
                  <a:txBody>
                    <a:bodyPr/>
                    <a:lstStyle/>
                    <a:p>
                      <a:pPr algn="ctr"/>
                      <a:endParaRPr lang="en-US" sz="1400" b="0"/>
                    </a:p>
                  </a:txBody>
                  <a:tcPr anchor="ctr"/>
                </a:tc>
              </a:tr>
              <a:tr h="1339702">
                <a:tc>
                  <a:txBody>
                    <a:bodyPr/>
                    <a:lstStyle/>
                    <a:p>
                      <a:pPr algn="ctr"/>
                      <a:r>
                        <a:rPr lang="en-US" sz="1400" b="0" u="sng" dirty="0" smtClean="0"/>
                        <a:t>OUTCOME</a:t>
                      </a:r>
                    </a:p>
                    <a:p>
                      <a:pPr algn="ctr"/>
                      <a:r>
                        <a:rPr lang="en-US" sz="1400" b="0" dirty="0" smtClean="0"/>
                        <a:t>FLIGHTS BUTTON</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endParaRPr lang="en-US" sz="1400" b="0"/>
                    </a:p>
                  </a:txBody>
                  <a:tcPr anchor="ctr"/>
                </a:tc>
                <a:tc>
                  <a:txBody>
                    <a:bodyPr/>
                    <a:lstStyle/>
                    <a:p>
                      <a:pPr algn="ctr"/>
                      <a:endParaRPr lang="en-US" sz="1400" b="0" dirty="0"/>
                    </a:p>
                  </a:txBody>
                  <a:tcPr anchor="ctr"/>
                </a:tc>
              </a:tr>
            </a:tbl>
          </a:graphicData>
        </a:graphic>
      </p:graphicFrame>
      <p:pic>
        <p:nvPicPr>
          <p:cNvPr id="8" name="Content Placeholder 13" descr="Captured1.png"/>
          <p:cNvPicPr>
            <a:picLocks noGrp="1" noChangeAspect="1"/>
          </p:cNvPicPr>
          <p:nvPr>
            <p:ph idx="1"/>
          </p:nvPr>
        </p:nvPicPr>
        <p:blipFill>
          <a:blip r:embed="rId3"/>
          <a:stretch>
            <a:fillRect/>
          </a:stretch>
        </p:blipFill>
        <p:spPr>
          <a:xfrm>
            <a:off x="727365" y="2573916"/>
            <a:ext cx="2701636" cy="3444875"/>
          </a:xfrm>
        </p:spPr>
      </p:pic>
    </p:spTree>
    <p:extLst>
      <p:ext uri="{BB962C8B-B14F-4D97-AF65-F5344CB8AC3E}">
        <p14:creationId xmlns:p14="http://schemas.microsoft.com/office/powerpoint/2010/main" val="30266681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3</a:t>
            </a:r>
            <a:endParaRPr lang="en-US" dirty="0"/>
          </a:p>
        </p:txBody>
      </p:sp>
      <p:graphicFrame>
        <p:nvGraphicFramePr>
          <p:cNvPr id="5" name="Content Placeholder 19"/>
          <p:cNvGraphicFramePr>
            <a:graphicFrameLocks/>
          </p:cNvGraphicFramePr>
          <p:nvPr>
            <p:extLst>
              <p:ext uri="{D42A27DB-BD31-4B8C-83A1-F6EECF244321}">
                <p14:modId xmlns:p14="http://schemas.microsoft.com/office/powerpoint/2010/main" val="230055434"/>
              </p:ext>
            </p:extLst>
          </p:nvPr>
        </p:nvGraphicFramePr>
        <p:xfrm>
          <a:off x="3514508" y="2594697"/>
          <a:ext cx="4652747" cy="3200399"/>
        </p:xfrm>
        <a:graphic>
          <a:graphicData uri="http://schemas.openxmlformats.org/drawingml/2006/table">
            <a:tbl>
              <a:tblPr firstRow="1" bandRow="1">
                <a:tableStyleId>{5C22544A-7EE6-4342-B048-85BDC9FD1C3A}</a:tableStyleId>
              </a:tblPr>
              <a:tblGrid>
                <a:gridCol w="1202965"/>
                <a:gridCol w="810491"/>
                <a:gridCol w="872836"/>
                <a:gridCol w="872836"/>
                <a:gridCol w="893619"/>
              </a:tblGrid>
              <a:tr h="721378">
                <a:tc>
                  <a:txBody>
                    <a:bodyPr/>
                    <a:lstStyle/>
                    <a:p>
                      <a:pPr algn="ctr"/>
                      <a:r>
                        <a:rPr lang="en-US" sz="1800" b="0" dirty="0" smtClean="0"/>
                        <a:t>Conditions</a:t>
                      </a:r>
                      <a:endParaRPr lang="en-US" sz="1800" b="0" dirty="0"/>
                    </a:p>
                  </a:txBody>
                  <a:tcPr anchor="ctr"/>
                </a:tc>
                <a:tc>
                  <a:txBody>
                    <a:bodyPr/>
                    <a:lstStyle/>
                    <a:p>
                      <a:pPr algn="ctr"/>
                      <a:r>
                        <a:rPr lang="en-US" sz="1800" b="0" dirty="0" smtClean="0"/>
                        <a:t>Rule 1</a:t>
                      </a:r>
                      <a:endParaRPr lang="en-US" sz="1800" b="0" dirty="0"/>
                    </a:p>
                  </a:txBody>
                  <a:tcPr anchor="ctr"/>
                </a:tc>
                <a:tc>
                  <a:txBody>
                    <a:bodyPr/>
                    <a:lstStyle/>
                    <a:p>
                      <a:pPr algn="ctr"/>
                      <a:r>
                        <a:rPr lang="en-US" sz="1800" b="0" dirty="0" smtClean="0"/>
                        <a:t>Rule 2</a:t>
                      </a:r>
                      <a:endParaRPr lang="en-US" sz="1800" b="0" dirty="0"/>
                    </a:p>
                  </a:txBody>
                  <a:tcPr anchor="ctr"/>
                </a:tc>
                <a:tc>
                  <a:txBody>
                    <a:bodyPr/>
                    <a:lstStyle/>
                    <a:p>
                      <a:pPr algn="ctr"/>
                      <a:r>
                        <a:rPr lang="en-US" sz="1800" b="0" dirty="0" smtClean="0"/>
                        <a:t>Rule 3</a:t>
                      </a:r>
                      <a:endParaRPr lang="en-US" sz="1800" b="0" dirty="0"/>
                    </a:p>
                  </a:txBody>
                  <a:tcPr anchor="ctr"/>
                </a:tc>
                <a:tc>
                  <a:txBody>
                    <a:bodyPr/>
                    <a:lstStyle/>
                    <a:p>
                      <a:pPr algn="ctr"/>
                      <a:r>
                        <a:rPr lang="en-US" sz="1800" b="0" dirty="0" smtClean="0"/>
                        <a:t>Rule 4</a:t>
                      </a:r>
                      <a:endParaRPr lang="en-US" sz="1800" b="0" dirty="0"/>
                    </a:p>
                  </a:txBody>
                  <a:tcPr anchor="ctr"/>
                </a:tc>
              </a:tr>
              <a:tr h="721378">
                <a:tc>
                  <a:txBody>
                    <a:bodyPr/>
                    <a:lstStyle/>
                    <a:p>
                      <a:pPr algn="ctr"/>
                      <a:r>
                        <a:rPr lang="en-US" sz="1400" b="0" dirty="0" smtClean="0"/>
                        <a:t>FLY FROM</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T</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endParaRPr lang="en-US" sz="1400" b="0" dirty="0"/>
                    </a:p>
                  </a:txBody>
                  <a:tcPr anchor="ctr"/>
                </a:tc>
              </a:tr>
              <a:tr h="417941">
                <a:tc>
                  <a:txBody>
                    <a:bodyPr/>
                    <a:lstStyle/>
                    <a:p>
                      <a:pPr algn="ctr"/>
                      <a:r>
                        <a:rPr lang="en-US" sz="1400" b="0" dirty="0" smtClean="0"/>
                        <a:t>FLY TO</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T</a:t>
                      </a:r>
                      <a:endParaRPr lang="en-US" sz="1400" b="0" dirty="0"/>
                    </a:p>
                  </a:txBody>
                  <a:tcPr anchor="ctr"/>
                </a:tc>
                <a:tc>
                  <a:txBody>
                    <a:bodyPr/>
                    <a:lstStyle/>
                    <a:p>
                      <a:pPr algn="ctr"/>
                      <a:endParaRPr lang="en-US" sz="1400" b="0"/>
                    </a:p>
                  </a:txBody>
                  <a:tcPr anchor="ctr"/>
                </a:tc>
              </a:tr>
              <a:tr h="1339702">
                <a:tc>
                  <a:txBody>
                    <a:bodyPr/>
                    <a:lstStyle/>
                    <a:p>
                      <a:pPr algn="ctr"/>
                      <a:r>
                        <a:rPr lang="en-US" sz="1400" b="0" u="sng" dirty="0" smtClean="0"/>
                        <a:t>OUTCOME</a:t>
                      </a:r>
                    </a:p>
                    <a:p>
                      <a:pPr algn="ctr"/>
                      <a:r>
                        <a:rPr lang="en-US" sz="1400" b="0" dirty="0" smtClean="0"/>
                        <a:t>FLIGHTS BUTTON</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endParaRPr lang="en-US" sz="1400" b="0" dirty="0"/>
                    </a:p>
                  </a:txBody>
                  <a:tcPr anchor="ctr"/>
                </a:tc>
              </a:tr>
            </a:tbl>
          </a:graphicData>
        </a:graphic>
      </p:graphicFrame>
      <p:pic>
        <p:nvPicPr>
          <p:cNvPr id="7" name="Content Placeholder 13" descr="Captured1.png"/>
          <p:cNvPicPr>
            <a:picLocks noGrp="1" noChangeAspect="1"/>
          </p:cNvPicPr>
          <p:nvPr>
            <p:ph idx="1"/>
          </p:nvPr>
        </p:nvPicPr>
        <p:blipFill>
          <a:blip r:embed="rId3"/>
          <a:stretch>
            <a:fillRect/>
          </a:stretch>
        </p:blipFill>
        <p:spPr>
          <a:xfrm>
            <a:off x="768927" y="2594697"/>
            <a:ext cx="2669080" cy="3444875"/>
          </a:xfrm>
        </p:spPr>
      </p:pic>
    </p:spTree>
    <p:extLst>
      <p:ext uri="{BB962C8B-B14F-4D97-AF65-F5344CB8AC3E}">
        <p14:creationId xmlns:p14="http://schemas.microsoft.com/office/powerpoint/2010/main" val="4306903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4</a:t>
            </a:r>
            <a:endParaRPr lang="en-US" dirty="0"/>
          </a:p>
        </p:txBody>
      </p:sp>
      <p:graphicFrame>
        <p:nvGraphicFramePr>
          <p:cNvPr id="5" name="Content Placeholder 19"/>
          <p:cNvGraphicFramePr>
            <a:graphicFrameLocks/>
          </p:cNvGraphicFramePr>
          <p:nvPr>
            <p:extLst>
              <p:ext uri="{D42A27DB-BD31-4B8C-83A1-F6EECF244321}">
                <p14:modId xmlns:p14="http://schemas.microsoft.com/office/powerpoint/2010/main" val="1507464920"/>
              </p:ext>
            </p:extLst>
          </p:nvPr>
        </p:nvGraphicFramePr>
        <p:xfrm>
          <a:off x="3514508" y="2594697"/>
          <a:ext cx="4652747" cy="3200399"/>
        </p:xfrm>
        <a:graphic>
          <a:graphicData uri="http://schemas.openxmlformats.org/drawingml/2006/table">
            <a:tbl>
              <a:tblPr firstRow="1" bandRow="1">
                <a:tableStyleId>{5C22544A-7EE6-4342-B048-85BDC9FD1C3A}</a:tableStyleId>
              </a:tblPr>
              <a:tblGrid>
                <a:gridCol w="1202965"/>
                <a:gridCol w="810491"/>
                <a:gridCol w="872836"/>
                <a:gridCol w="872836"/>
                <a:gridCol w="893619"/>
              </a:tblGrid>
              <a:tr h="721378">
                <a:tc>
                  <a:txBody>
                    <a:bodyPr/>
                    <a:lstStyle/>
                    <a:p>
                      <a:pPr algn="ctr"/>
                      <a:r>
                        <a:rPr lang="en-US" sz="1800" b="0" dirty="0" smtClean="0"/>
                        <a:t>Conditions</a:t>
                      </a:r>
                      <a:endParaRPr lang="en-US" sz="1800" b="0" dirty="0"/>
                    </a:p>
                  </a:txBody>
                  <a:tcPr anchor="ctr"/>
                </a:tc>
                <a:tc>
                  <a:txBody>
                    <a:bodyPr/>
                    <a:lstStyle/>
                    <a:p>
                      <a:pPr algn="ctr"/>
                      <a:r>
                        <a:rPr lang="en-US" sz="1800" b="0" dirty="0" smtClean="0"/>
                        <a:t>Rule 1</a:t>
                      </a:r>
                      <a:endParaRPr lang="en-US" sz="1800" b="0" dirty="0"/>
                    </a:p>
                  </a:txBody>
                  <a:tcPr anchor="ctr"/>
                </a:tc>
                <a:tc>
                  <a:txBody>
                    <a:bodyPr/>
                    <a:lstStyle/>
                    <a:p>
                      <a:pPr algn="ctr"/>
                      <a:r>
                        <a:rPr lang="en-US" sz="1800" b="0" dirty="0" smtClean="0"/>
                        <a:t>Rule 2</a:t>
                      </a:r>
                      <a:endParaRPr lang="en-US" sz="1800" b="0" dirty="0"/>
                    </a:p>
                  </a:txBody>
                  <a:tcPr anchor="ctr"/>
                </a:tc>
                <a:tc>
                  <a:txBody>
                    <a:bodyPr/>
                    <a:lstStyle/>
                    <a:p>
                      <a:pPr algn="ctr"/>
                      <a:r>
                        <a:rPr lang="en-US" sz="1800" b="0" dirty="0" smtClean="0"/>
                        <a:t>Rule 3</a:t>
                      </a:r>
                      <a:endParaRPr lang="en-US" sz="1800" b="0" dirty="0"/>
                    </a:p>
                  </a:txBody>
                  <a:tcPr anchor="ctr"/>
                </a:tc>
                <a:tc>
                  <a:txBody>
                    <a:bodyPr/>
                    <a:lstStyle/>
                    <a:p>
                      <a:pPr algn="ctr"/>
                      <a:r>
                        <a:rPr lang="en-US" sz="1800" b="0" dirty="0" smtClean="0"/>
                        <a:t>Rule 4</a:t>
                      </a:r>
                      <a:endParaRPr lang="en-US" sz="1800" b="0" dirty="0"/>
                    </a:p>
                  </a:txBody>
                  <a:tcPr anchor="ctr"/>
                </a:tc>
              </a:tr>
              <a:tr h="721378">
                <a:tc>
                  <a:txBody>
                    <a:bodyPr/>
                    <a:lstStyle/>
                    <a:p>
                      <a:pPr algn="ctr"/>
                      <a:r>
                        <a:rPr lang="en-US" sz="1400" b="0" dirty="0" smtClean="0"/>
                        <a:t>FLY FROM</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T</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T</a:t>
                      </a:r>
                      <a:endParaRPr lang="en-US" sz="1400" b="0" dirty="0"/>
                    </a:p>
                  </a:txBody>
                  <a:tcPr anchor="ctr"/>
                </a:tc>
              </a:tr>
              <a:tr h="417941">
                <a:tc>
                  <a:txBody>
                    <a:bodyPr/>
                    <a:lstStyle/>
                    <a:p>
                      <a:pPr algn="ctr"/>
                      <a:r>
                        <a:rPr lang="en-US" sz="1400" b="0" dirty="0" smtClean="0"/>
                        <a:t>FLY TO</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T</a:t>
                      </a:r>
                      <a:endParaRPr lang="en-US" sz="1400" b="0" dirty="0"/>
                    </a:p>
                  </a:txBody>
                  <a:tcPr anchor="ctr"/>
                </a:tc>
                <a:tc>
                  <a:txBody>
                    <a:bodyPr/>
                    <a:lstStyle/>
                    <a:p>
                      <a:pPr algn="ctr"/>
                      <a:r>
                        <a:rPr lang="en-US" sz="1400" b="0" dirty="0" smtClean="0"/>
                        <a:t>T</a:t>
                      </a:r>
                      <a:endParaRPr lang="en-US" sz="1400" b="0" dirty="0"/>
                    </a:p>
                  </a:txBody>
                  <a:tcPr anchor="ctr"/>
                </a:tc>
              </a:tr>
              <a:tr h="1339702">
                <a:tc>
                  <a:txBody>
                    <a:bodyPr/>
                    <a:lstStyle/>
                    <a:p>
                      <a:pPr algn="ctr"/>
                      <a:r>
                        <a:rPr lang="en-US" sz="1400" b="0" u="sng" dirty="0" smtClean="0"/>
                        <a:t>OUTCOME</a:t>
                      </a:r>
                    </a:p>
                    <a:p>
                      <a:pPr algn="ctr"/>
                      <a:r>
                        <a:rPr lang="en-US" sz="1400" b="0" dirty="0" smtClean="0"/>
                        <a:t>FLIGHTS BUTTON</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F</a:t>
                      </a:r>
                      <a:endParaRPr lang="en-US" sz="1400" b="0" dirty="0"/>
                    </a:p>
                  </a:txBody>
                  <a:tcPr anchor="ctr"/>
                </a:tc>
                <a:tc>
                  <a:txBody>
                    <a:bodyPr/>
                    <a:lstStyle/>
                    <a:p>
                      <a:pPr algn="ctr"/>
                      <a:r>
                        <a:rPr lang="en-US" sz="1400" b="0" dirty="0" smtClean="0"/>
                        <a:t>T</a:t>
                      </a:r>
                      <a:endParaRPr lang="en-US" sz="1400" b="0" dirty="0"/>
                    </a:p>
                  </a:txBody>
                  <a:tcPr anchor="ctr"/>
                </a:tc>
              </a:tr>
            </a:tbl>
          </a:graphicData>
        </a:graphic>
      </p:graphicFrame>
      <p:sp>
        <p:nvSpPr>
          <p:cNvPr id="6" name="Rounded Rectangle 5"/>
          <p:cNvSpPr/>
          <p:nvPr/>
        </p:nvSpPr>
        <p:spPr>
          <a:xfrm>
            <a:off x="7509163" y="3456709"/>
            <a:ext cx="457200" cy="19050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4576233" y="5216236"/>
            <a:ext cx="2639289" cy="1169699"/>
          </a:xfrm>
          <a:prstGeom prst="wedgeRoundRectCallout">
            <a:avLst>
              <a:gd name="adj1" fmla="val 64959"/>
              <a:gd name="adj2" fmla="val -74117"/>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atin typeface="Bradley Hand ITC" pitchFamily="66" charset="0"/>
              </a:rPr>
              <a:t>The final outcome will only true when fly from and fly to destination is mentioned.</a:t>
            </a:r>
            <a:endParaRPr lang="en-US" dirty="0">
              <a:latin typeface="Bradley Hand ITC" pitchFamily="66" charset="0"/>
            </a:endParaRPr>
          </a:p>
        </p:txBody>
      </p:sp>
      <p:pic>
        <p:nvPicPr>
          <p:cNvPr id="8" name="Content Placeholder 13" descr="Captured1.png"/>
          <p:cNvPicPr>
            <a:picLocks noGrp="1" noChangeAspect="1"/>
          </p:cNvPicPr>
          <p:nvPr>
            <p:ph idx="1"/>
          </p:nvPr>
        </p:nvPicPr>
        <p:blipFill>
          <a:blip r:embed="rId3"/>
          <a:stretch>
            <a:fillRect/>
          </a:stretch>
        </p:blipFill>
        <p:spPr>
          <a:xfrm>
            <a:off x="768926" y="2603643"/>
            <a:ext cx="2648299" cy="3444875"/>
          </a:xfrm>
        </p:spPr>
      </p:pic>
    </p:spTree>
    <p:extLst>
      <p:ext uri="{BB962C8B-B14F-4D97-AF65-F5344CB8AC3E}">
        <p14:creationId xmlns:p14="http://schemas.microsoft.com/office/powerpoint/2010/main" val="396621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500"/>
                                        <p:tgtEl>
                                          <p:spTgt spid="6"/>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ppt_w*0.7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Table Testing (cont.)</a:t>
            </a:r>
            <a:endParaRPr lang="en-US" dirty="0"/>
          </a:p>
        </p:txBody>
      </p:sp>
      <p:sp>
        <p:nvSpPr>
          <p:cNvPr id="3" name="Content Placeholder 2"/>
          <p:cNvSpPr>
            <a:spLocks noGrp="1"/>
          </p:cNvSpPr>
          <p:nvPr>
            <p:ph idx="1"/>
          </p:nvPr>
        </p:nvSpPr>
        <p:spPr>
          <a:xfrm>
            <a:off x="665018" y="2490135"/>
            <a:ext cx="7897091" cy="3723629"/>
          </a:xfrm>
        </p:spPr>
        <p:txBody>
          <a:bodyPr>
            <a:normAutofit/>
          </a:bodyPr>
          <a:lstStyle/>
          <a:p>
            <a:r>
              <a:rPr lang="en-US" sz="2800" dirty="0" smtClean="0"/>
              <a:t>The Significance of this technique becomes immediately clear as </a:t>
            </a:r>
            <a:r>
              <a:rPr lang="en-US" sz="2800" dirty="0" smtClean="0">
                <a:solidFill>
                  <a:srgbClr val="C00000"/>
                </a:solidFill>
              </a:rPr>
              <a:t>the number of inputs increases</a:t>
            </a:r>
            <a:r>
              <a:rPr lang="en-US" sz="2800" dirty="0" smtClean="0"/>
              <a:t>.</a:t>
            </a:r>
          </a:p>
          <a:p>
            <a:r>
              <a:rPr lang="en-US" sz="2800" dirty="0" smtClean="0"/>
              <a:t>Number of possible combinations is given by </a:t>
            </a:r>
            <a:r>
              <a:rPr lang="en-US" sz="2800" i="1" dirty="0" smtClean="0">
                <a:solidFill>
                  <a:srgbClr val="C00000"/>
                </a:solidFill>
              </a:rPr>
              <a:t>2^n</a:t>
            </a:r>
            <a:r>
              <a:rPr lang="en-US" sz="2800" dirty="0" smtClean="0"/>
              <a:t>, where </a:t>
            </a:r>
            <a:r>
              <a:rPr lang="en-US" sz="2800" i="1" dirty="0" smtClean="0">
                <a:solidFill>
                  <a:srgbClr val="C00000"/>
                </a:solidFill>
              </a:rPr>
              <a:t>‘n’</a:t>
            </a:r>
            <a:r>
              <a:rPr lang="en-US" sz="2800" dirty="0" smtClean="0"/>
              <a:t> is the number of inputs. </a:t>
            </a:r>
          </a:p>
          <a:p>
            <a:pPr lvl="1"/>
            <a:r>
              <a:rPr lang="en-US" sz="2400" dirty="0" smtClean="0"/>
              <a:t>For </a:t>
            </a:r>
            <a:r>
              <a:rPr lang="en-US" sz="2400" i="1" dirty="0" smtClean="0">
                <a:solidFill>
                  <a:srgbClr val="C00000"/>
                </a:solidFill>
              </a:rPr>
              <a:t>n=10</a:t>
            </a:r>
            <a:r>
              <a:rPr lang="en-US" sz="2400" dirty="0" smtClean="0"/>
              <a:t>, which is very common in the </a:t>
            </a:r>
            <a:r>
              <a:rPr lang="en-US" sz="2400" dirty="0" smtClean="0">
                <a:solidFill>
                  <a:srgbClr val="C00000"/>
                </a:solidFill>
              </a:rPr>
              <a:t>Web-Based Testing</a:t>
            </a:r>
            <a:r>
              <a:rPr lang="en-US" sz="2400" dirty="0" smtClean="0"/>
              <a:t>.</a:t>
            </a:r>
          </a:p>
          <a:p>
            <a:pPr lvl="1"/>
            <a:r>
              <a:rPr lang="en-US" sz="2400" dirty="0" smtClean="0"/>
              <a:t>Having big input forms, </a:t>
            </a:r>
            <a:r>
              <a:rPr lang="en-US" sz="2400" dirty="0" smtClean="0">
                <a:solidFill>
                  <a:srgbClr val="C00000"/>
                </a:solidFill>
              </a:rPr>
              <a:t>the number of combinations will be 1024.</a:t>
            </a:r>
            <a:endParaRPr lang="en-US" sz="2400" dirty="0">
              <a:solidFill>
                <a:srgbClr val="C00000"/>
              </a:solidFill>
            </a:endParaRPr>
          </a:p>
        </p:txBody>
      </p:sp>
      <p:sp>
        <p:nvSpPr>
          <p:cNvPr id="4" name="Snip Single Corner Rectangle 3"/>
          <p:cNvSpPr/>
          <p:nvPr/>
        </p:nvSpPr>
        <p:spPr>
          <a:xfrm>
            <a:off x="1808016" y="2219204"/>
            <a:ext cx="5876636" cy="3121723"/>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Obviously, You cannot test all but will choose a </a:t>
            </a:r>
            <a:r>
              <a:rPr lang="en-US" sz="3200" b="1" dirty="0" smtClean="0">
                <a:solidFill>
                  <a:srgbClr val="C00000"/>
                </a:solidFill>
              </a:rPr>
              <a:t>rich subset of the possible combinations</a:t>
            </a:r>
            <a:r>
              <a:rPr lang="en-US" sz="3200" b="1" dirty="0" smtClean="0"/>
              <a:t> using </a:t>
            </a:r>
            <a:r>
              <a:rPr lang="en-US" sz="3200" b="1" dirty="0" smtClean="0">
                <a:solidFill>
                  <a:srgbClr val="C00000"/>
                </a:solidFill>
              </a:rPr>
              <a:t>Decision Based Testing Technique</a:t>
            </a:r>
            <a:r>
              <a:rPr lang="en-US" sz="3200" b="1" dirty="0" smtClean="0"/>
              <a:t>.</a:t>
            </a:r>
          </a:p>
        </p:txBody>
      </p:sp>
    </p:spTree>
    <p:extLst>
      <p:ext uri="{BB962C8B-B14F-4D97-AF65-F5344CB8AC3E}">
        <p14:creationId xmlns:p14="http://schemas.microsoft.com/office/powerpoint/2010/main" val="28156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Transition Testing</a:t>
            </a:r>
            <a:endParaRPr lang="en-US" dirty="0"/>
          </a:p>
        </p:txBody>
      </p:sp>
      <p:sp>
        <p:nvSpPr>
          <p:cNvPr id="3" name="Content Placeholder 2"/>
          <p:cNvSpPr>
            <a:spLocks noGrp="1"/>
          </p:cNvSpPr>
          <p:nvPr>
            <p:ph idx="1"/>
          </p:nvPr>
        </p:nvSpPr>
        <p:spPr/>
        <p:txBody>
          <a:bodyPr>
            <a:normAutofit/>
          </a:bodyPr>
          <a:lstStyle/>
          <a:p>
            <a:r>
              <a:rPr lang="en-US" sz="3600" dirty="0" smtClean="0"/>
              <a:t>State Transition Testing Technique is helpful where you need to test </a:t>
            </a:r>
            <a:r>
              <a:rPr lang="en-US" sz="3600" dirty="0" smtClean="0">
                <a:solidFill>
                  <a:srgbClr val="C00000"/>
                </a:solidFill>
              </a:rPr>
              <a:t>different system transitions</a:t>
            </a:r>
            <a:r>
              <a:rPr lang="en-US" sz="3600" dirty="0" smtClean="0"/>
              <a:t>.</a:t>
            </a:r>
            <a:endParaRPr lang="en-US" sz="3600" dirty="0"/>
          </a:p>
        </p:txBody>
      </p:sp>
    </p:spTree>
    <p:extLst>
      <p:ext uri="{BB962C8B-B14F-4D97-AF65-F5344CB8AC3E}">
        <p14:creationId xmlns:p14="http://schemas.microsoft.com/office/powerpoint/2010/main" val="13332090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icture0.png"/>
          <p:cNvPicPr>
            <a:picLocks noGrp="1" noChangeAspect="1"/>
          </p:cNvPicPr>
          <p:nvPr>
            <p:ph sz="half" idx="1"/>
          </p:nvPr>
        </p:nvPicPr>
        <p:blipFill>
          <a:blip r:embed="rId3"/>
          <a:stretch>
            <a:fillRect/>
          </a:stretch>
        </p:blipFill>
        <p:spPr>
          <a:xfrm>
            <a:off x="0" y="0"/>
            <a:ext cx="9144000" cy="6858000"/>
          </a:xfrm>
        </p:spPr>
      </p:pic>
      <p:pic>
        <p:nvPicPr>
          <p:cNvPr id="100" name="Content Placeholder 99" descr="Capture5.PNG"/>
          <p:cNvPicPr>
            <a:picLocks noGrp="1" noChangeAspect="1"/>
          </p:cNvPicPr>
          <p:nvPr>
            <p:ph sz="half" idx="2"/>
          </p:nvPr>
        </p:nvPicPr>
        <p:blipFill>
          <a:blip r:embed="rId4"/>
          <a:stretch>
            <a:fillRect/>
          </a:stretch>
        </p:blipFill>
        <p:spPr>
          <a:xfrm>
            <a:off x="76200" y="4343400"/>
            <a:ext cx="3435426" cy="2362200"/>
          </a:xfrm>
        </p:spPr>
      </p:pic>
      <p:sp>
        <p:nvSpPr>
          <p:cNvPr id="8" name="Oval 7"/>
          <p:cNvSpPr/>
          <p:nvPr/>
        </p:nvSpPr>
        <p:spPr>
          <a:xfrm>
            <a:off x="2057400" y="2133600"/>
            <a:ext cx="1371600" cy="76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1</a:t>
            </a:r>
            <a:r>
              <a:rPr lang="en-US" baseline="30000" dirty="0" smtClean="0">
                <a:solidFill>
                  <a:schemeClr val="tx1"/>
                </a:solidFill>
                <a:latin typeface="Comic Sans MS" pitchFamily="66" charset="0"/>
              </a:rPr>
              <a:t>st</a:t>
            </a:r>
            <a:r>
              <a:rPr lang="en-US" dirty="0" smtClean="0">
                <a:solidFill>
                  <a:schemeClr val="tx1"/>
                </a:solidFill>
                <a:latin typeface="Comic Sans MS" pitchFamily="66" charset="0"/>
              </a:rPr>
              <a:t> Try</a:t>
            </a:r>
            <a:endParaRPr lang="en-US" dirty="0">
              <a:solidFill>
                <a:schemeClr val="tx1"/>
              </a:solidFill>
              <a:latin typeface="Comic Sans MS" pitchFamily="66" charset="0"/>
            </a:endParaRPr>
          </a:p>
        </p:txBody>
      </p:sp>
      <p:sp>
        <p:nvSpPr>
          <p:cNvPr id="9" name="Oval 8"/>
          <p:cNvSpPr/>
          <p:nvPr/>
        </p:nvSpPr>
        <p:spPr>
          <a:xfrm>
            <a:off x="5181600" y="4267200"/>
            <a:ext cx="1676400" cy="8382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Access</a:t>
            </a:r>
            <a:endParaRPr lang="en-US" dirty="0">
              <a:solidFill>
                <a:schemeClr val="tx1"/>
              </a:solidFill>
              <a:latin typeface="Comic Sans MS" pitchFamily="66" charset="0"/>
            </a:endParaRPr>
          </a:p>
        </p:txBody>
      </p:sp>
      <p:sp>
        <p:nvSpPr>
          <p:cNvPr id="10" name="Oval 9"/>
          <p:cNvSpPr/>
          <p:nvPr/>
        </p:nvSpPr>
        <p:spPr>
          <a:xfrm>
            <a:off x="304800" y="2590800"/>
            <a:ext cx="1371600" cy="8382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Start</a:t>
            </a:r>
            <a:endParaRPr lang="en-US" dirty="0">
              <a:solidFill>
                <a:schemeClr val="tx1"/>
              </a:solidFill>
              <a:latin typeface="Comic Sans MS" pitchFamily="66" charset="0"/>
            </a:endParaRPr>
          </a:p>
        </p:txBody>
      </p:sp>
      <p:sp>
        <p:nvSpPr>
          <p:cNvPr id="11" name="Oval 10"/>
          <p:cNvSpPr/>
          <p:nvPr/>
        </p:nvSpPr>
        <p:spPr>
          <a:xfrm>
            <a:off x="6705600" y="2971800"/>
            <a:ext cx="1371600" cy="76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4</a:t>
            </a:r>
            <a:r>
              <a:rPr lang="en-US" baseline="30000" dirty="0" smtClean="0">
                <a:solidFill>
                  <a:schemeClr val="tx1"/>
                </a:solidFill>
                <a:latin typeface="Comic Sans MS" pitchFamily="66" charset="0"/>
              </a:rPr>
              <a:t>th</a:t>
            </a:r>
            <a:r>
              <a:rPr lang="en-US" dirty="0" smtClean="0">
                <a:solidFill>
                  <a:schemeClr val="tx1"/>
                </a:solidFill>
                <a:latin typeface="Comic Sans MS" pitchFamily="66" charset="0"/>
              </a:rPr>
              <a:t> Try</a:t>
            </a:r>
          </a:p>
        </p:txBody>
      </p:sp>
      <p:sp>
        <p:nvSpPr>
          <p:cNvPr id="12" name="Oval 11"/>
          <p:cNvSpPr/>
          <p:nvPr/>
        </p:nvSpPr>
        <p:spPr>
          <a:xfrm>
            <a:off x="3733800" y="1905000"/>
            <a:ext cx="1371600" cy="76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2</a:t>
            </a:r>
            <a:r>
              <a:rPr lang="en-US" baseline="30000" dirty="0" smtClean="0">
                <a:solidFill>
                  <a:schemeClr val="tx1"/>
                </a:solidFill>
                <a:latin typeface="Comic Sans MS" pitchFamily="66" charset="0"/>
              </a:rPr>
              <a:t>nd</a:t>
            </a:r>
            <a:r>
              <a:rPr lang="en-US" dirty="0" smtClean="0">
                <a:solidFill>
                  <a:schemeClr val="tx1"/>
                </a:solidFill>
                <a:latin typeface="Comic Sans MS" pitchFamily="66" charset="0"/>
              </a:rPr>
              <a:t> Try</a:t>
            </a:r>
          </a:p>
        </p:txBody>
      </p:sp>
      <p:sp>
        <p:nvSpPr>
          <p:cNvPr id="13" name="Oval 12"/>
          <p:cNvSpPr/>
          <p:nvPr/>
        </p:nvSpPr>
        <p:spPr>
          <a:xfrm>
            <a:off x="5334000" y="2057400"/>
            <a:ext cx="1371600" cy="8382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3</a:t>
            </a:r>
            <a:r>
              <a:rPr lang="en-US" baseline="30000" dirty="0" smtClean="0">
                <a:solidFill>
                  <a:schemeClr val="tx1"/>
                </a:solidFill>
                <a:latin typeface="Comic Sans MS" pitchFamily="66" charset="0"/>
              </a:rPr>
              <a:t>rd</a:t>
            </a:r>
            <a:r>
              <a:rPr lang="en-US" dirty="0" smtClean="0">
                <a:solidFill>
                  <a:schemeClr val="tx1"/>
                </a:solidFill>
                <a:latin typeface="Comic Sans MS" pitchFamily="66" charset="0"/>
              </a:rPr>
              <a:t> Try</a:t>
            </a:r>
          </a:p>
        </p:txBody>
      </p:sp>
      <p:sp>
        <p:nvSpPr>
          <p:cNvPr id="14" name="Oval 13"/>
          <p:cNvSpPr/>
          <p:nvPr/>
        </p:nvSpPr>
        <p:spPr>
          <a:xfrm>
            <a:off x="6858000" y="1295400"/>
            <a:ext cx="1981200" cy="9906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Close Application</a:t>
            </a:r>
            <a:endParaRPr lang="en-US" dirty="0">
              <a:solidFill>
                <a:schemeClr val="tx1"/>
              </a:solidFill>
              <a:latin typeface="Comic Sans MS" pitchFamily="66" charset="0"/>
            </a:endParaRPr>
          </a:p>
        </p:txBody>
      </p:sp>
      <p:cxnSp>
        <p:nvCxnSpPr>
          <p:cNvPr id="16" name="Shape 15"/>
          <p:cNvCxnSpPr>
            <a:stCxn id="10" idx="7"/>
            <a:endCxn id="8" idx="2"/>
          </p:cNvCxnSpPr>
          <p:nvPr/>
        </p:nvCxnSpPr>
        <p:spPr>
          <a:xfrm rot="5400000" flipH="1" flipV="1">
            <a:off x="1666992" y="2323143"/>
            <a:ext cx="198951" cy="581866"/>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hape 20"/>
          <p:cNvCxnSpPr/>
          <p:nvPr/>
        </p:nvCxnSpPr>
        <p:spPr>
          <a:xfrm rot="5400000" flipH="1" flipV="1">
            <a:off x="3501371" y="1901171"/>
            <a:ext cx="187792" cy="581866"/>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hape 39"/>
          <p:cNvCxnSpPr>
            <a:stCxn id="13" idx="6"/>
            <a:endCxn id="11" idx="1"/>
          </p:cNvCxnSpPr>
          <p:nvPr/>
        </p:nvCxnSpPr>
        <p:spPr>
          <a:xfrm>
            <a:off x="6705600" y="2476500"/>
            <a:ext cx="200866" cy="606892"/>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5" name="Shape 64"/>
          <p:cNvCxnSpPr>
            <a:stCxn id="8" idx="5"/>
            <a:endCxn id="9" idx="2"/>
          </p:cNvCxnSpPr>
          <p:nvPr/>
        </p:nvCxnSpPr>
        <p:spPr>
          <a:xfrm rot="16200000" flipH="1">
            <a:off x="3253721" y="2758421"/>
            <a:ext cx="1902292" cy="1953466"/>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04800" y="1828800"/>
            <a:ext cx="1371600" cy="584775"/>
          </a:xfrm>
          <a:prstGeom prst="rect">
            <a:avLst/>
          </a:prstGeom>
          <a:noFill/>
        </p:spPr>
        <p:txBody>
          <a:bodyPr wrap="square" rtlCol="0">
            <a:spAutoFit/>
          </a:bodyPr>
          <a:lstStyle/>
          <a:p>
            <a:pPr algn="ctr"/>
            <a:r>
              <a:rPr lang="en-US" sz="1600" dirty="0" smtClean="0">
                <a:latin typeface="Comic Sans MS" pitchFamily="66" charset="0"/>
              </a:rPr>
              <a:t>Enter Agent Name</a:t>
            </a:r>
            <a:endParaRPr lang="en-US" sz="1600" dirty="0">
              <a:latin typeface="Comic Sans MS" pitchFamily="66" charset="0"/>
            </a:endParaRPr>
          </a:p>
        </p:txBody>
      </p:sp>
      <p:sp>
        <p:nvSpPr>
          <p:cNvPr id="68" name="TextBox 67"/>
          <p:cNvSpPr txBox="1"/>
          <p:nvPr/>
        </p:nvSpPr>
        <p:spPr>
          <a:xfrm>
            <a:off x="1905000" y="3581400"/>
            <a:ext cx="1371600" cy="584775"/>
          </a:xfrm>
          <a:prstGeom prst="rect">
            <a:avLst/>
          </a:prstGeom>
          <a:noFill/>
        </p:spPr>
        <p:txBody>
          <a:bodyPr wrap="square" rtlCol="0">
            <a:spAutoFit/>
          </a:bodyPr>
          <a:lstStyle/>
          <a:p>
            <a:pPr algn="ctr"/>
            <a:r>
              <a:rPr lang="en-US" sz="1600" dirty="0" smtClean="0">
                <a:latin typeface="Comic Sans MS" pitchFamily="66" charset="0"/>
              </a:rPr>
              <a:t>Correct Password</a:t>
            </a:r>
            <a:endParaRPr lang="en-US" sz="1600" dirty="0">
              <a:latin typeface="Comic Sans MS" pitchFamily="66" charset="0"/>
            </a:endParaRPr>
          </a:p>
        </p:txBody>
      </p:sp>
      <p:sp>
        <p:nvSpPr>
          <p:cNvPr id="69" name="TextBox 68"/>
          <p:cNvSpPr txBox="1"/>
          <p:nvPr/>
        </p:nvSpPr>
        <p:spPr>
          <a:xfrm>
            <a:off x="3200400" y="1066800"/>
            <a:ext cx="2133600" cy="338554"/>
          </a:xfrm>
          <a:prstGeom prst="rect">
            <a:avLst/>
          </a:prstGeom>
          <a:noFill/>
        </p:spPr>
        <p:txBody>
          <a:bodyPr wrap="square" rtlCol="0">
            <a:spAutoFit/>
          </a:bodyPr>
          <a:lstStyle/>
          <a:p>
            <a:pPr algn="ctr"/>
            <a:r>
              <a:rPr lang="en-US" sz="1600" dirty="0" smtClean="0">
                <a:latin typeface="Comic Sans MS" pitchFamily="66" charset="0"/>
              </a:rPr>
              <a:t>Incorrect Password</a:t>
            </a:r>
            <a:endParaRPr lang="en-US" sz="1600" dirty="0">
              <a:latin typeface="Comic Sans MS" pitchFamily="66" charset="0"/>
            </a:endParaRPr>
          </a:p>
        </p:txBody>
      </p:sp>
      <p:cxnSp>
        <p:nvCxnSpPr>
          <p:cNvPr id="79" name="Shape 78"/>
          <p:cNvCxnSpPr>
            <a:stCxn id="11" idx="6"/>
            <a:endCxn id="14" idx="5"/>
          </p:cNvCxnSpPr>
          <p:nvPr/>
        </p:nvCxnSpPr>
        <p:spPr>
          <a:xfrm flipV="1">
            <a:off x="8077200" y="2140930"/>
            <a:ext cx="471860" cy="1211870"/>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01" name="Picture 100" descr="Capture.PNG"/>
          <p:cNvPicPr>
            <a:picLocks noChangeAspect="1"/>
          </p:cNvPicPr>
          <p:nvPr/>
        </p:nvPicPr>
        <p:blipFill>
          <a:blip r:embed="rId5"/>
          <a:stretch>
            <a:fillRect/>
          </a:stretch>
        </p:blipFill>
        <p:spPr>
          <a:xfrm>
            <a:off x="76200" y="4292765"/>
            <a:ext cx="3733800" cy="2412835"/>
          </a:xfrm>
          <a:prstGeom prst="rect">
            <a:avLst/>
          </a:prstGeom>
        </p:spPr>
      </p:pic>
      <p:pic>
        <p:nvPicPr>
          <p:cNvPr id="102" name="Picture 101" descr="Capture6.PNG"/>
          <p:cNvPicPr>
            <a:picLocks noChangeAspect="1"/>
          </p:cNvPicPr>
          <p:nvPr/>
        </p:nvPicPr>
        <p:blipFill>
          <a:blip r:embed="rId6"/>
          <a:stretch>
            <a:fillRect/>
          </a:stretch>
        </p:blipFill>
        <p:spPr>
          <a:xfrm>
            <a:off x="871566" y="4724400"/>
            <a:ext cx="2405034" cy="1600200"/>
          </a:xfrm>
          <a:prstGeom prst="rect">
            <a:avLst/>
          </a:prstGeom>
        </p:spPr>
      </p:pic>
      <p:cxnSp>
        <p:nvCxnSpPr>
          <p:cNvPr id="112" name="Straight Arrow Connector 111"/>
          <p:cNvCxnSpPr>
            <a:stCxn id="12" idx="4"/>
            <a:endCxn id="9" idx="1"/>
          </p:cNvCxnSpPr>
          <p:nvPr/>
        </p:nvCxnSpPr>
        <p:spPr>
          <a:xfrm rot="16200000" flipH="1">
            <a:off x="4061876" y="3024723"/>
            <a:ext cx="1722951" cy="1007503"/>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4"/>
            <a:endCxn id="9" idx="0"/>
          </p:cNvCxnSpPr>
          <p:nvPr/>
        </p:nvCxnSpPr>
        <p:spPr>
          <a:xfrm rot="5400000">
            <a:off x="5334000" y="3581400"/>
            <a:ext cx="1371600" cy="1588"/>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3" name="Shape 122"/>
          <p:cNvCxnSpPr>
            <a:stCxn id="11" idx="5"/>
            <a:endCxn id="9" idx="6"/>
          </p:cNvCxnSpPr>
          <p:nvPr/>
        </p:nvCxnSpPr>
        <p:spPr>
          <a:xfrm rot="5400000">
            <a:off x="6835121" y="3645087"/>
            <a:ext cx="1064092" cy="1018334"/>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4" name="Shape 133"/>
          <p:cNvCxnSpPr>
            <a:stCxn id="12" idx="7"/>
            <a:endCxn id="13" idx="1"/>
          </p:cNvCxnSpPr>
          <p:nvPr/>
        </p:nvCxnSpPr>
        <p:spPr>
          <a:xfrm rot="16200000" flipH="1">
            <a:off x="5137920" y="1783205"/>
            <a:ext cx="163559" cy="630332"/>
          </a:xfrm>
          <a:prstGeom prst="curvedConnector3">
            <a:avLst>
              <a:gd name="adj1" fmla="val -141239"/>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3733800" y="3200400"/>
            <a:ext cx="1371600" cy="584775"/>
          </a:xfrm>
          <a:prstGeom prst="rect">
            <a:avLst/>
          </a:prstGeom>
          <a:noFill/>
        </p:spPr>
        <p:txBody>
          <a:bodyPr wrap="square" rtlCol="0">
            <a:spAutoFit/>
          </a:bodyPr>
          <a:lstStyle/>
          <a:p>
            <a:pPr algn="ctr"/>
            <a:r>
              <a:rPr lang="en-US" sz="1600" dirty="0" smtClean="0">
                <a:latin typeface="Comic Sans MS" pitchFamily="66" charset="0"/>
              </a:rPr>
              <a:t>Correct Password</a:t>
            </a:r>
            <a:endParaRPr lang="en-US" sz="1600" dirty="0">
              <a:latin typeface="Comic Sans MS" pitchFamily="66" charset="0"/>
            </a:endParaRPr>
          </a:p>
        </p:txBody>
      </p:sp>
      <p:sp>
        <p:nvSpPr>
          <p:cNvPr id="30" name="Title 1"/>
          <p:cNvSpPr txBox="1">
            <a:spLocks/>
          </p:cNvSpPr>
          <p:nvPr/>
        </p:nvSpPr>
        <p:spPr>
          <a:xfrm>
            <a:off x="985794" y="38101"/>
            <a:ext cx="7372194" cy="11049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State Transition Diagram</a:t>
            </a:r>
            <a:endParaRPr lang="en-US" dirty="0"/>
          </a:p>
        </p:txBody>
      </p:sp>
    </p:spTree>
    <p:extLst>
      <p:ext uri="{BB962C8B-B14F-4D97-AF65-F5344CB8AC3E}">
        <p14:creationId xmlns:p14="http://schemas.microsoft.com/office/powerpoint/2010/main" val="1222417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ppt_w*0.7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animEffect transition="in" filter="fade">
                                      <p:cBhvr>
                                        <p:cTn id="9" dur="500"/>
                                        <p:tgtEl>
                                          <p:spTgt spid="10"/>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p:cTn id="12" dur="500" fill="hold"/>
                                        <p:tgtEl>
                                          <p:spTgt spid="67"/>
                                        </p:tgtEl>
                                        <p:attrNameLst>
                                          <p:attrName>ppt_w</p:attrName>
                                        </p:attrNameLst>
                                      </p:cBhvr>
                                      <p:tavLst>
                                        <p:tav tm="0">
                                          <p:val>
                                            <p:strVal val="#ppt_w*0.70"/>
                                          </p:val>
                                        </p:tav>
                                        <p:tav tm="100000">
                                          <p:val>
                                            <p:strVal val="#ppt_w"/>
                                          </p:val>
                                        </p:tav>
                                      </p:tavLst>
                                    </p:anim>
                                    <p:anim calcmode="lin" valueType="num">
                                      <p:cBhvr>
                                        <p:cTn id="13" dur="500" fill="hold"/>
                                        <p:tgtEl>
                                          <p:spTgt spid="67"/>
                                        </p:tgtEl>
                                        <p:attrNameLst>
                                          <p:attrName>ppt_h</p:attrName>
                                        </p:attrNameLst>
                                      </p:cBhvr>
                                      <p:tavLst>
                                        <p:tav tm="0">
                                          <p:val>
                                            <p:strVal val="#ppt_h"/>
                                          </p:val>
                                        </p:tav>
                                        <p:tav tm="100000">
                                          <p:val>
                                            <p:strVal val="#ppt_h"/>
                                          </p:val>
                                        </p:tav>
                                      </p:tavLst>
                                    </p:anim>
                                    <p:animEffect transition="in" filter="fade">
                                      <p:cBhvr>
                                        <p:cTn id="14" dur="500"/>
                                        <p:tgtEl>
                                          <p:spTgt spid="67"/>
                                        </p:tgtEl>
                                      </p:cBhvr>
                                    </p:animEffect>
                                  </p:childTnLst>
                                </p:cTn>
                              </p:par>
                              <p:par>
                                <p:cTn id="15" presetID="55"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anim calcmode="lin" valueType="num">
                                      <p:cBhvr>
                                        <p:cTn id="17" dur="500" fill="hold"/>
                                        <p:tgtEl>
                                          <p:spTgt spid="100"/>
                                        </p:tgtEl>
                                        <p:attrNameLst>
                                          <p:attrName>ppt_w</p:attrName>
                                        </p:attrNameLst>
                                      </p:cBhvr>
                                      <p:tavLst>
                                        <p:tav tm="0">
                                          <p:val>
                                            <p:strVal val="#ppt_w*0.70"/>
                                          </p:val>
                                        </p:tav>
                                        <p:tav tm="100000">
                                          <p:val>
                                            <p:strVal val="#ppt_w"/>
                                          </p:val>
                                        </p:tav>
                                      </p:tavLst>
                                    </p:anim>
                                    <p:anim calcmode="lin" valueType="num">
                                      <p:cBhvr>
                                        <p:cTn id="18" dur="500" fill="hold"/>
                                        <p:tgtEl>
                                          <p:spTgt spid="100"/>
                                        </p:tgtEl>
                                        <p:attrNameLst>
                                          <p:attrName>ppt_h</p:attrName>
                                        </p:attrNameLst>
                                      </p:cBhvr>
                                      <p:tavLst>
                                        <p:tav tm="0">
                                          <p:val>
                                            <p:strVal val="#ppt_h"/>
                                          </p:val>
                                        </p:tav>
                                        <p:tav tm="100000">
                                          <p:val>
                                            <p:strVal val="#ppt_h"/>
                                          </p:val>
                                        </p:tav>
                                      </p:tavLst>
                                    </p:anim>
                                    <p:animEffect transition="in" filter="fade">
                                      <p:cBhvr>
                                        <p:cTn id="19" dur="500"/>
                                        <p:tgtEl>
                                          <p:spTgt spid="100"/>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strips(upRight)">
                                      <p:cBhvr>
                                        <p:cTn id="24" dur="500"/>
                                        <p:tgtEl>
                                          <p:spTgt spid="16"/>
                                        </p:tgtEl>
                                      </p:cBhvr>
                                    </p:animEffect>
                                  </p:childTnLst>
                                </p:cTn>
                              </p:par>
                              <p:par>
                                <p:cTn id="25" presetID="18" presetClass="entr" presetSubtype="3"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up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strips(downRight)">
                                      <p:cBhvr>
                                        <p:cTn id="32" dur="500"/>
                                        <p:tgtEl>
                                          <p:spTgt spid="68"/>
                                        </p:tgtEl>
                                      </p:cBhvr>
                                    </p:animEffect>
                                  </p:childTnLst>
                                </p:cTn>
                              </p:par>
                              <p:par>
                                <p:cTn id="33" presetID="18" presetClass="entr" presetSubtype="6"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strips(downRight)">
                                      <p:cBhvr>
                                        <p:cTn id="35" dur="500"/>
                                        <p:tgtEl>
                                          <p:spTgt spid="65"/>
                                        </p:tgtEl>
                                      </p:cBhvr>
                                    </p:animEffect>
                                  </p:childTnLst>
                                </p:cTn>
                              </p:par>
                              <p:par>
                                <p:cTn id="36" presetID="18" presetClass="entr" presetSubtype="6"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strips(downRight)">
                                      <p:cBhvr>
                                        <p:cTn id="38" dur="500"/>
                                        <p:tgtEl>
                                          <p:spTgt spid="9"/>
                                        </p:tgtEl>
                                      </p:cBhvr>
                                    </p:animEffect>
                                  </p:childTnLst>
                                </p:cTn>
                              </p:par>
                              <p:par>
                                <p:cTn id="39" presetID="55"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anim calcmode="lin" valueType="num">
                                      <p:cBhvr>
                                        <p:cTn id="41" dur="500" fill="hold"/>
                                        <p:tgtEl>
                                          <p:spTgt spid="101"/>
                                        </p:tgtEl>
                                        <p:attrNameLst>
                                          <p:attrName>ppt_w</p:attrName>
                                        </p:attrNameLst>
                                      </p:cBhvr>
                                      <p:tavLst>
                                        <p:tav tm="0">
                                          <p:val>
                                            <p:strVal val="#ppt_w*0.70"/>
                                          </p:val>
                                        </p:tav>
                                        <p:tav tm="100000">
                                          <p:val>
                                            <p:strVal val="#ppt_w"/>
                                          </p:val>
                                        </p:tav>
                                      </p:tavLst>
                                    </p:anim>
                                    <p:anim calcmode="lin" valueType="num">
                                      <p:cBhvr>
                                        <p:cTn id="42" dur="500" fill="hold"/>
                                        <p:tgtEl>
                                          <p:spTgt spid="101"/>
                                        </p:tgtEl>
                                        <p:attrNameLst>
                                          <p:attrName>ppt_h</p:attrName>
                                        </p:attrNameLst>
                                      </p:cBhvr>
                                      <p:tavLst>
                                        <p:tav tm="0">
                                          <p:val>
                                            <p:strVal val="#ppt_h"/>
                                          </p:val>
                                        </p:tav>
                                        <p:tav tm="100000">
                                          <p:val>
                                            <p:strVal val="#ppt_h"/>
                                          </p:val>
                                        </p:tav>
                                      </p:tavLst>
                                    </p:anim>
                                    <p:animEffect transition="in" filter="fade">
                                      <p:cBhvr>
                                        <p:cTn id="43" dur="500"/>
                                        <p:tgtEl>
                                          <p:spTgt spid="101"/>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3"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upRight)">
                                      <p:cBhvr>
                                        <p:cTn id="48" dur="500"/>
                                        <p:tgtEl>
                                          <p:spTgt spid="21"/>
                                        </p:tgtEl>
                                      </p:cBhvr>
                                    </p:animEffect>
                                  </p:childTnLst>
                                </p:cTn>
                              </p:par>
                              <p:par>
                                <p:cTn id="49" presetID="18" presetClass="entr" presetSubtype="3"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strips(upRight)">
                                      <p:cBhvr>
                                        <p:cTn id="51" dur="500"/>
                                        <p:tgtEl>
                                          <p:spTgt spid="12"/>
                                        </p:tgtEl>
                                      </p:cBhvr>
                                    </p:animEffect>
                                  </p:childTnLst>
                                </p:cTn>
                              </p:par>
                              <p:par>
                                <p:cTn id="52" presetID="18" presetClass="entr" presetSubtype="3"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strips(upRight)">
                                      <p:cBhvr>
                                        <p:cTn id="54" dur="500"/>
                                        <p:tgtEl>
                                          <p:spTgt spid="69"/>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xit" presetSubtype="4" fill="hold" nodeType="clickEffect">
                                  <p:stCondLst>
                                    <p:cond delay="0"/>
                                  </p:stCondLst>
                                  <p:childTnLst>
                                    <p:animEffect transition="out" filter="slide(fromBottom)">
                                      <p:cBhvr>
                                        <p:cTn id="58" dur="500"/>
                                        <p:tgtEl>
                                          <p:spTgt spid="100"/>
                                        </p:tgtEl>
                                      </p:cBhvr>
                                    </p:animEffect>
                                    <p:set>
                                      <p:cBhvr>
                                        <p:cTn id="59" dur="1" fill="hold">
                                          <p:stCondLst>
                                            <p:cond delay="499"/>
                                          </p:stCondLst>
                                        </p:cTn>
                                        <p:tgtEl>
                                          <p:spTgt spid="100"/>
                                        </p:tgtEl>
                                        <p:attrNameLst>
                                          <p:attrName>style.visibility</p:attrName>
                                        </p:attrNameLst>
                                      </p:cBhvr>
                                      <p:to>
                                        <p:strVal val="hidden"/>
                                      </p:to>
                                    </p:set>
                                  </p:childTnLst>
                                </p:cTn>
                              </p:par>
                              <p:par>
                                <p:cTn id="60" presetID="12" presetClass="exit" presetSubtype="4" fill="hold" nodeType="withEffect">
                                  <p:stCondLst>
                                    <p:cond delay="0"/>
                                  </p:stCondLst>
                                  <p:childTnLst>
                                    <p:animEffect transition="out" filter="slide(fromBottom)">
                                      <p:cBhvr>
                                        <p:cTn id="61" dur="500"/>
                                        <p:tgtEl>
                                          <p:spTgt spid="101"/>
                                        </p:tgtEl>
                                      </p:cBhvr>
                                    </p:animEffect>
                                    <p:set>
                                      <p:cBhvr>
                                        <p:cTn id="62" dur="1" fill="hold">
                                          <p:stCondLst>
                                            <p:cond delay="499"/>
                                          </p:stCondLst>
                                        </p:cTn>
                                        <p:tgtEl>
                                          <p:spTgt spid="101"/>
                                        </p:tgtEl>
                                        <p:attrNameLst>
                                          <p:attrName>style.visibility</p:attrName>
                                        </p:attrNameLst>
                                      </p:cBhvr>
                                      <p:to>
                                        <p:strVal val="hidden"/>
                                      </p:to>
                                    </p:set>
                                  </p:childTnLst>
                                </p:cTn>
                              </p:par>
                              <p:par>
                                <p:cTn id="63" presetID="55" presetClass="entr" presetSubtype="0" fill="hold" nodeType="withEffect">
                                  <p:stCondLst>
                                    <p:cond delay="0"/>
                                  </p:stCondLst>
                                  <p:childTnLst>
                                    <p:set>
                                      <p:cBhvr>
                                        <p:cTn id="64" dur="1" fill="hold">
                                          <p:stCondLst>
                                            <p:cond delay="0"/>
                                          </p:stCondLst>
                                        </p:cTn>
                                        <p:tgtEl>
                                          <p:spTgt spid="102"/>
                                        </p:tgtEl>
                                        <p:attrNameLst>
                                          <p:attrName>style.visibility</p:attrName>
                                        </p:attrNameLst>
                                      </p:cBhvr>
                                      <p:to>
                                        <p:strVal val="visible"/>
                                      </p:to>
                                    </p:set>
                                    <p:anim calcmode="lin" valueType="num">
                                      <p:cBhvr>
                                        <p:cTn id="65" dur="500" fill="hold"/>
                                        <p:tgtEl>
                                          <p:spTgt spid="102"/>
                                        </p:tgtEl>
                                        <p:attrNameLst>
                                          <p:attrName>ppt_w</p:attrName>
                                        </p:attrNameLst>
                                      </p:cBhvr>
                                      <p:tavLst>
                                        <p:tav tm="0">
                                          <p:val>
                                            <p:strVal val="#ppt_w*0.70"/>
                                          </p:val>
                                        </p:tav>
                                        <p:tav tm="100000">
                                          <p:val>
                                            <p:strVal val="#ppt_w"/>
                                          </p:val>
                                        </p:tav>
                                      </p:tavLst>
                                    </p:anim>
                                    <p:anim calcmode="lin" valueType="num">
                                      <p:cBhvr>
                                        <p:cTn id="66" dur="500" fill="hold"/>
                                        <p:tgtEl>
                                          <p:spTgt spid="102"/>
                                        </p:tgtEl>
                                        <p:attrNameLst>
                                          <p:attrName>ppt_h</p:attrName>
                                        </p:attrNameLst>
                                      </p:cBhvr>
                                      <p:tavLst>
                                        <p:tav tm="0">
                                          <p:val>
                                            <p:strVal val="#ppt_h"/>
                                          </p:val>
                                        </p:tav>
                                        <p:tav tm="100000">
                                          <p:val>
                                            <p:strVal val="#ppt_h"/>
                                          </p:val>
                                        </p:tav>
                                      </p:tavLst>
                                    </p:anim>
                                    <p:animEffect transition="in" filter="fade">
                                      <p:cBhvr>
                                        <p:cTn id="67" dur="500"/>
                                        <p:tgtEl>
                                          <p:spTgt spid="102"/>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3" fill="hold" nodeType="clickEffect">
                                  <p:stCondLst>
                                    <p:cond delay="0"/>
                                  </p:stCondLst>
                                  <p:childTnLst>
                                    <p:set>
                                      <p:cBhvr>
                                        <p:cTn id="71" dur="1" fill="hold">
                                          <p:stCondLst>
                                            <p:cond delay="0"/>
                                          </p:stCondLst>
                                        </p:cTn>
                                        <p:tgtEl>
                                          <p:spTgt spid="134"/>
                                        </p:tgtEl>
                                        <p:attrNameLst>
                                          <p:attrName>style.visibility</p:attrName>
                                        </p:attrNameLst>
                                      </p:cBhvr>
                                      <p:to>
                                        <p:strVal val="visible"/>
                                      </p:to>
                                    </p:set>
                                    <p:animEffect transition="in" filter="strips(upRight)">
                                      <p:cBhvr>
                                        <p:cTn id="72" dur="500"/>
                                        <p:tgtEl>
                                          <p:spTgt spid="134"/>
                                        </p:tgtEl>
                                      </p:cBhvr>
                                    </p:animEffect>
                                  </p:childTnLst>
                                </p:cTn>
                              </p:par>
                              <p:par>
                                <p:cTn id="73" presetID="18" presetClass="entr" presetSubtype="6"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strips(downRight)">
                                      <p:cBhvr>
                                        <p:cTn id="75" dur="500"/>
                                        <p:tgtEl>
                                          <p:spTgt spid="13"/>
                                        </p:tgtEl>
                                      </p:cBhvr>
                                    </p:animEffect>
                                  </p:childTnLst>
                                </p:cTn>
                              </p:par>
                              <p:par>
                                <p:cTn id="76" presetID="12" presetClass="exit" presetSubtype="4" fill="hold" nodeType="withEffect">
                                  <p:stCondLst>
                                    <p:cond delay="0"/>
                                  </p:stCondLst>
                                  <p:childTnLst>
                                    <p:animEffect transition="out" filter="slide(fromBottom)">
                                      <p:cBhvr>
                                        <p:cTn id="77" dur="500"/>
                                        <p:tgtEl>
                                          <p:spTgt spid="102"/>
                                        </p:tgtEl>
                                      </p:cBhvr>
                                    </p:animEffect>
                                    <p:set>
                                      <p:cBhvr>
                                        <p:cTn id="78" dur="1" fill="hold">
                                          <p:stCondLst>
                                            <p:cond delay="499"/>
                                          </p:stCondLst>
                                        </p:cTn>
                                        <p:tgtEl>
                                          <p:spTgt spid="10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8" presetClass="entr" presetSubtype="6"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strips(downRight)">
                                      <p:cBhvr>
                                        <p:cTn id="83" dur="500"/>
                                        <p:tgtEl>
                                          <p:spTgt spid="40"/>
                                        </p:tgtEl>
                                      </p:cBhvr>
                                    </p:animEffect>
                                  </p:childTnLst>
                                </p:cTn>
                              </p:par>
                              <p:par>
                                <p:cTn id="84" presetID="18" presetClass="entr" presetSubtype="6" fill="hold" grpId="0" nodeType="with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strips(downRight)">
                                      <p:cBhvr>
                                        <p:cTn id="86" dur="500"/>
                                        <p:tgtEl>
                                          <p:spTgt spid="11"/>
                                        </p:tgtEl>
                                      </p:cBhvr>
                                    </p:animEffect>
                                  </p:childTnLst>
                                </p:cTn>
                              </p:par>
                            </p:childTnLst>
                          </p:cTn>
                        </p:par>
                      </p:childTnLst>
                    </p:cTn>
                  </p:par>
                  <p:par>
                    <p:cTn id="87" fill="hold">
                      <p:stCondLst>
                        <p:cond delay="indefinite"/>
                      </p:stCondLst>
                      <p:childTnLst>
                        <p:par>
                          <p:cTn id="88" fill="hold">
                            <p:stCondLst>
                              <p:cond delay="0"/>
                            </p:stCondLst>
                            <p:childTnLst>
                              <p:par>
                                <p:cTn id="89" presetID="18" presetClass="entr" presetSubtype="3" fill="hold"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strips(upRight)">
                                      <p:cBhvr>
                                        <p:cTn id="91" dur="500"/>
                                        <p:tgtEl>
                                          <p:spTgt spid="79"/>
                                        </p:tgtEl>
                                      </p:cBhvr>
                                    </p:animEffect>
                                  </p:childTnLst>
                                </p:cTn>
                              </p:par>
                              <p:par>
                                <p:cTn id="92" presetID="18" presetClass="entr" presetSubtype="3" fill="hold" grpId="0" nodeType="with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strips(upRight)">
                                      <p:cBhvr>
                                        <p:cTn id="94" dur="500"/>
                                        <p:tgtEl>
                                          <p:spTgt spid="14"/>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6" fill="hold" nodeType="clickEffect">
                                  <p:stCondLst>
                                    <p:cond delay="0"/>
                                  </p:stCondLst>
                                  <p:childTnLst>
                                    <p:set>
                                      <p:cBhvr>
                                        <p:cTn id="98" dur="1" fill="hold">
                                          <p:stCondLst>
                                            <p:cond delay="0"/>
                                          </p:stCondLst>
                                        </p:cTn>
                                        <p:tgtEl>
                                          <p:spTgt spid="112"/>
                                        </p:tgtEl>
                                        <p:attrNameLst>
                                          <p:attrName>style.visibility</p:attrName>
                                        </p:attrNameLst>
                                      </p:cBhvr>
                                      <p:to>
                                        <p:strVal val="visible"/>
                                      </p:to>
                                    </p:set>
                                    <p:animEffect transition="in" filter="strips(downRight)">
                                      <p:cBhvr>
                                        <p:cTn id="99" dur="500"/>
                                        <p:tgtEl>
                                          <p:spTgt spid="112"/>
                                        </p:tgtEl>
                                      </p:cBhvr>
                                    </p:animEffect>
                                  </p:childTnLst>
                                </p:cTn>
                              </p:par>
                              <p:par>
                                <p:cTn id="100" presetID="18" presetClass="entr" presetSubtype="6" fill="hold" nodeType="withEffect">
                                  <p:stCondLst>
                                    <p:cond delay="0"/>
                                  </p:stCondLst>
                                  <p:childTnLst>
                                    <p:set>
                                      <p:cBhvr>
                                        <p:cTn id="101" dur="1" fill="hold">
                                          <p:stCondLst>
                                            <p:cond delay="0"/>
                                          </p:stCondLst>
                                        </p:cTn>
                                        <p:tgtEl>
                                          <p:spTgt spid="114"/>
                                        </p:tgtEl>
                                        <p:attrNameLst>
                                          <p:attrName>style.visibility</p:attrName>
                                        </p:attrNameLst>
                                      </p:cBhvr>
                                      <p:to>
                                        <p:strVal val="visible"/>
                                      </p:to>
                                    </p:set>
                                    <p:animEffect transition="in" filter="strips(downRight)">
                                      <p:cBhvr>
                                        <p:cTn id="102" dur="500"/>
                                        <p:tgtEl>
                                          <p:spTgt spid="114"/>
                                        </p:tgtEl>
                                      </p:cBhvr>
                                    </p:animEffect>
                                  </p:childTnLst>
                                </p:cTn>
                              </p:par>
                              <p:par>
                                <p:cTn id="103" presetID="18" presetClass="entr" presetSubtype="12" fill="hold" nodeType="withEffect">
                                  <p:stCondLst>
                                    <p:cond delay="0"/>
                                  </p:stCondLst>
                                  <p:childTnLst>
                                    <p:set>
                                      <p:cBhvr>
                                        <p:cTn id="104" dur="1" fill="hold">
                                          <p:stCondLst>
                                            <p:cond delay="0"/>
                                          </p:stCondLst>
                                        </p:cTn>
                                        <p:tgtEl>
                                          <p:spTgt spid="123"/>
                                        </p:tgtEl>
                                        <p:attrNameLst>
                                          <p:attrName>style.visibility</p:attrName>
                                        </p:attrNameLst>
                                      </p:cBhvr>
                                      <p:to>
                                        <p:strVal val="visible"/>
                                      </p:to>
                                    </p:set>
                                    <p:animEffect transition="in" filter="strips(downLeft)">
                                      <p:cBhvr>
                                        <p:cTn id="105" dur="500"/>
                                        <p:tgtEl>
                                          <p:spTgt spid="123"/>
                                        </p:tgtEl>
                                      </p:cBhvr>
                                    </p:animEffect>
                                  </p:childTnLst>
                                </p:cTn>
                              </p:par>
                              <p:par>
                                <p:cTn id="106" presetID="18" presetClass="entr" presetSubtype="6" fill="hold" grpId="0" nodeType="withEffect">
                                  <p:stCondLst>
                                    <p:cond delay="0"/>
                                  </p:stCondLst>
                                  <p:childTnLst>
                                    <p:set>
                                      <p:cBhvr>
                                        <p:cTn id="107" dur="1" fill="hold">
                                          <p:stCondLst>
                                            <p:cond delay="0"/>
                                          </p:stCondLst>
                                        </p:cTn>
                                        <p:tgtEl>
                                          <p:spTgt spid="157"/>
                                        </p:tgtEl>
                                        <p:attrNameLst>
                                          <p:attrName>style.visibility</p:attrName>
                                        </p:attrNameLst>
                                      </p:cBhvr>
                                      <p:to>
                                        <p:strVal val="visible"/>
                                      </p:to>
                                    </p:set>
                                    <p:animEffect transition="in" filter="strips(downRight)">
                                      <p:cBhvr>
                                        <p:cTn id="108"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67" grpId="0"/>
      <p:bldP spid="68" grpId="0"/>
      <p:bldP spid="69" grpId="0"/>
      <p:bldP spid="1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Techniques</a:t>
            </a:r>
            <a:endParaRPr lang="en-US" dirty="0"/>
          </a:p>
        </p:txBody>
      </p:sp>
      <p:sp>
        <p:nvSpPr>
          <p:cNvPr id="3" name="Content Placeholder 2"/>
          <p:cNvSpPr>
            <a:spLocks noGrp="1"/>
          </p:cNvSpPr>
          <p:nvPr>
            <p:ph idx="1"/>
          </p:nvPr>
        </p:nvSpPr>
        <p:spPr>
          <a:xfrm>
            <a:off x="685800" y="2362200"/>
            <a:ext cx="7924800" cy="3758265"/>
          </a:xfrm>
        </p:spPr>
        <p:txBody>
          <a:bodyPr>
            <a:normAutofit/>
          </a:bodyPr>
          <a:lstStyle/>
          <a:p>
            <a:pPr lvl="0" defTabSz="914400">
              <a:spcAft>
                <a:spcPts val="0"/>
              </a:spcAft>
              <a:buClrTx/>
              <a:buSzTx/>
              <a:buFont typeface="Arial" panose="020B0604020202020204" pitchFamily="34" charset="0"/>
              <a:buChar char="•"/>
              <a:defRPr/>
            </a:pPr>
            <a:r>
              <a:rPr lang="en-US" sz="2800" dirty="0"/>
              <a:t>Practically, due to </a:t>
            </a:r>
            <a:r>
              <a:rPr lang="en-US" sz="2800" dirty="0">
                <a:solidFill>
                  <a:srgbClr val="C00000"/>
                </a:solidFill>
              </a:rPr>
              <a:t>time and budget </a:t>
            </a:r>
            <a:r>
              <a:rPr lang="en-US" sz="2800" dirty="0"/>
              <a:t>considerations, it is not possible to perform </a:t>
            </a:r>
            <a:r>
              <a:rPr lang="en-US" sz="2800" dirty="0">
                <a:solidFill>
                  <a:srgbClr val="C00000"/>
                </a:solidFill>
              </a:rPr>
              <a:t>exhausting testing </a:t>
            </a:r>
            <a:r>
              <a:rPr lang="en-US" sz="2800" dirty="0"/>
              <a:t>for each set of test data, </a:t>
            </a:r>
          </a:p>
          <a:p>
            <a:pPr defTabSz="914400">
              <a:spcAft>
                <a:spcPts val="0"/>
              </a:spcAft>
              <a:buClrTx/>
              <a:buSzTx/>
              <a:buFont typeface="Arial" panose="020B0604020202020204" pitchFamily="34" charset="0"/>
              <a:buChar char="•"/>
              <a:defRPr/>
            </a:pPr>
            <a:r>
              <a:rPr lang="en-US" sz="2800" dirty="0" smtClean="0"/>
              <a:t>Especially when there is a large pool test cases. We need an easy way or special techniques that can select test cases intelligent from the pool of test-case, such that all test scenarios are covered.</a:t>
            </a:r>
            <a:endParaRPr lang="en-US" sz="2800" dirty="0"/>
          </a:p>
        </p:txBody>
      </p:sp>
    </p:spTree>
    <p:extLst>
      <p:ext uri="{BB962C8B-B14F-4D97-AF65-F5344CB8AC3E}">
        <p14:creationId xmlns:p14="http://schemas.microsoft.com/office/powerpoint/2010/main" val="5827429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icture0.png"/>
          <p:cNvPicPr>
            <a:picLocks noGrp="1" noChangeAspect="1"/>
          </p:cNvPicPr>
          <p:nvPr>
            <p:ph sz="half" idx="1"/>
          </p:nvPr>
        </p:nvPicPr>
        <p:blipFill>
          <a:blip r:embed="rId3"/>
          <a:stretch>
            <a:fillRect/>
          </a:stretch>
        </p:blipFill>
        <p:spPr>
          <a:xfrm>
            <a:off x="0" y="-27296"/>
            <a:ext cx="9144000" cy="6858000"/>
          </a:xfrm>
        </p:spPr>
      </p:pic>
      <p:sp>
        <p:nvSpPr>
          <p:cNvPr id="8" name="Oval 7"/>
          <p:cNvSpPr/>
          <p:nvPr/>
        </p:nvSpPr>
        <p:spPr>
          <a:xfrm>
            <a:off x="2057400" y="2133600"/>
            <a:ext cx="1371600" cy="76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1</a:t>
            </a:r>
            <a:r>
              <a:rPr lang="en-US" baseline="30000" dirty="0" smtClean="0">
                <a:solidFill>
                  <a:schemeClr val="tx1"/>
                </a:solidFill>
                <a:latin typeface="Comic Sans MS" pitchFamily="66" charset="0"/>
              </a:rPr>
              <a:t>st</a:t>
            </a:r>
            <a:r>
              <a:rPr lang="en-US" dirty="0" smtClean="0">
                <a:solidFill>
                  <a:schemeClr val="tx1"/>
                </a:solidFill>
                <a:latin typeface="Comic Sans MS" pitchFamily="66" charset="0"/>
              </a:rPr>
              <a:t> Try</a:t>
            </a:r>
            <a:endParaRPr lang="en-US" dirty="0">
              <a:solidFill>
                <a:schemeClr val="tx1"/>
              </a:solidFill>
              <a:latin typeface="Comic Sans MS" pitchFamily="66" charset="0"/>
            </a:endParaRPr>
          </a:p>
        </p:txBody>
      </p:sp>
      <p:sp>
        <p:nvSpPr>
          <p:cNvPr id="9" name="Oval 8"/>
          <p:cNvSpPr/>
          <p:nvPr/>
        </p:nvSpPr>
        <p:spPr>
          <a:xfrm>
            <a:off x="5181600" y="4267200"/>
            <a:ext cx="1676400" cy="8382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Access</a:t>
            </a:r>
            <a:endParaRPr lang="en-US" dirty="0">
              <a:solidFill>
                <a:schemeClr val="tx1"/>
              </a:solidFill>
              <a:latin typeface="Comic Sans MS" pitchFamily="66" charset="0"/>
            </a:endParaRPr>
          </a:p>
        </p:txBody>
      </p:sp>
      <p:sp>
        <p:nvSpPr>
          <p:cNvPr id="10" name="Oval 9"/>
          <p:cNvSpPr/>
          <p:nvPr/>
        </p:nvSpPr>
        <p:spPr>
          <a:xfrm>
            <a:off x="304800" y="2590800"/>
            <a:ext cx="1371600" cy="8382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Start</a:t>
            </a:r>
            <a:endParaRPr lang="en-US" dirty="0">
              <a:solidFill>
                <a:schemeClr val="tx1"/>
              </a:solidFill>
              <a:latin typeface="Comic Sans MS" pitchFamily="66" charset="0"/>
            </a:endParaRPr>
          </a:p>
        </p:txBody>
      </p:sp>
      <p:sp>
        <p:nvSpPr>
          <p:cNvPr id="11" name="Oval 10"/>
          <p:cNvSpPr/>
          <p:nvPr/>
        </p:nvSpPr>
        <p:spPr>
          <a:xfrm>
            <a:off x="6705600" y="2971800"/>
            <a:ext cx="1371600" cy="76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4</a:t>
            </a:r>
            <a:r>
              <a:rPr lang="en-US" baseline="30000" dirty="0" smtClean="0">
                <a:solidFill>
                  <a:schemeClr val="tx1"/>
                </a:solidFill>
                <a:latin typeface="Comic Sans MS" pitchFamily="66" charset="0"/>
              </a:rPr>
              <a:t>th</a:t>
            </a:r>
            <a:r>
              <a:rPr lang="en-US" dirty="0" smtClean="0">
                <a:solidFill>
                  <a:schemeClr val="tx1"/>
                </a:solidFill>
                <a:latin typeface="Comic Sans MS" pitchFamily="66" charset="0"/>
              </a:rPr>
              <a:t> Try</a:t>
            </a:r>
          </a:p>
        </p:txBody>
      </p:sp>
      <p:sp>
        <p:nvSpPr>
          <p:cNvPr id="12" name="Oval 11"/>
          <p:cNvSpPr/>
          <p:nvPr/>
        </p:nvSpPr>
        <p:spPr>
          <a:xfrm>
            <a:off x="3733800" y="1905000"/>
            <a:ext cx="1371600" cy="76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2</a:t>
            </a:r>
            <a:r>
              <a:rPr lang="en-US" baseline="30000" dirty="0" smtClean="0">
                <a:solidFill>
                  <a:schemeClr val="tx1"/>
                </a:solidFill>
                <a:latin typeface="Comic Sans MS" pitchFamily="66" charset="0"/>
              </a:rPr>
              <a:t>nd</a:t>
            </a:r>
            <a:r>
              <a:rPr lang="en-US" dirty="0" smtClean="0">
                <a:solidFill>
                  <a:schemeClr val="tx1"/>
                </a:solidFill>
                <a:latin typeface="Comic Sans MS" pitchFamily="66" charset="0"/>
              </a:rPr>
              <a:t> Try</a:t>
            </a:r>
          </a:p>
        </p:txBody>
      </p:sp>
      <p:sp>
        <p:nvSpPr>
          <p:cNvPr id="13" name="Oval 12"/>
          <p:cNvSpPr/>
          <p:nvPr/>
        </p:nvSpPr>
        <p:spPr>
          <a:xfrm>
            <a:off x="5334000" y="2057400"/>
            <a:ext cx="1371600" cy="8382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3</a:t>
            </a:r>
            <a:r>
              <a:rPr lang="en-US" baseline="30000" dirty="0" smtClean="0">
                <a:solidFill>
                  <a:schemeClr val="tx1"/>
                </a:solidFill>
                <a:latin typeface="Comic Sans MS" pitchFamily="66" charset="0"/>
              </a:rPr>
              <a:t>rd</a:t>
            </a:r>
            <a:r>
              <a:rPr lang="en-US" dirty="0" smtClean="0">
                <a:solidFill>
                  <a:schemeClr val="tx1"/>
                </a:solidFill>
                <a:latin typeface="Comic Sans MS" pitchFamily="66" charset="0"/>
              </a:rPr>
              <a:t> Try</a:t>
            </a:r>
          </a:p>
        </p:txBody>
      </p:sp>
      <p:sp>
        <p:nvSpPr>
          <p:cNvPr id="14" name="Oval 13"/>
          <p:cNvSpPr/>
          <p:nvPr/>
        </p:nvSpPr>
        <p:spPr>
          <a:xfrm>
            <a:off x="6858000" y="1295400"/>
            <a:ext cx="1981200" cy="9906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mic Sans MS" pitchFamily="66" charset="0"/>
              </a:rPr>
              <a:t>Close Application</a:t>
            </a:r>
            <a:endParaRPr lang="en-US" dirty="0">
              <a:solidFill>
                <a:schemeClr val="tx1"/>
              </a:solidFill>
              <a:latin typeface="Comic Sans MS" pitchFamily="66" charset="0"/>
            </a:endParaRPr>
          </a:p>
        </p:txBody>
      </p:sp>
      <p:cxnSp>
        <p:nvCxnSpPr>
          <p:cNvPr id="16" name="Shape 15"/>
          <p:cNvCxnSpPr>
            <a:stCxn id="10" idx="7"/>
            <a:endCxn id="8" idx="2"/>
          </p:cNvCxnSpPr>
          <p:nvPr/>
        </p:nvCxnSpPr>
        <p:spPr>
          <a:xfrm rot="5400000" flipH="1" flipV="1">
            <a:off x="1666992" y="2323143"/>
            <a:ext cx="198951" cy="581866"/>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hape 20"/>
          <p:cNvCxnSpPr/>
          <p:nvPr/>
        </p:nvCxnSpPr>
        <p:spPr>
          <a:xfrm rot="5400000" flipH="1" flipV="1">
            <a:off x="3501371" y="1901171"/>
            <a:ext cx="187792" cy="581866"/>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hape 39"/>
          <p:cNvCxnSpPr>
            <a:stCxn id="13" idx="6"/>
            <a:endCxn id="11" idx="1"/>
          </p:cNvCxnSpPr>
          <p:nvPr/>
        </p:nvCxnSpPr>
        <p:spPr>
          <a:xfrm>
            <a:off x="6705600" y="2476500"/>
            <a:ext cx="200866" cy="606892"/>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5" name="Shape 64"/>
          <p:cNvCxnSpPr>
            <a:stCxn id="8" idx="5"/>
            <a:endCxn id="9" idx="2"/>
          </p:cNvCxnSpPr>
          <p:nvPr/>
        </p:nvCxnSpPr>
        <p:spPr>
          <a:xfrm rot="16200000" flipH="1">
            <a:off x="3253721" y="2758421"/>
            <a:ext cx="1902292" cy="1953466"/>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04800" y="1828800"/>
            <a:ext cx="1371600" cy="584775"/>
          </a:xfrm>
          <a:prstGeom prst="rect">
            <a:avLst/>
          </a:prstGeom>
          <a:noFill/>
        </p:spPr>
        <p:txBody>
          <a:bodyPr wrap="square" rtlCol="0">
            <a:spAutoFit/>
          </a:bodyPr>
          <a:lstStyle/>
          <a:p>
            <a:pPr algn="ctr"/>
            <a:r>
              <a:rPr lang="en-US" sz="1600" dirty="0" smtClean="0">
                <a:latin typeface="Comic Sans MS" pitchFamily="66" charset="0"/>
              </a:rPr>
              <a:t>Enter Agent Name</a:t>
            </a:r>
            <a:endParaRPr lang="en-US" sz="1600" dirty="0">
              <a:latin typeface="Comic Sans MS" pitchFamily="66" charset="0"/>
            </a:endParaRPr>
          </a:p>
        </p:txBody>
      </p:sp>
      <p:sp>
        <p:nvSpPr>
          <p:cNvPr id="68" name="TextBox 67"/>
          <p:cNvSpPr txBox="1"/>
          <p:nvPr/>
        </p:nvSpPr>
        <p:spPr>
          <a:xfrm>
            <a:off x="1905000" y="3581400"/>
            <a:ext cx="1371600" cy="584775"/>
          </a:xfrm>
          <a:prstGeom prst="rect">
            <a:avLst/>
          </a:prstGeom>
          <a:noFill/>
        </p:spPr>
        <p:txBody>
          <a:bodyPr wrap="square" rtlCol="0">
            <a:spAutoFit/>
          </a:bodyPr>
          <a:lstStyle/>
          <a:p>
            <a:pPr algn="ctr"/>
            <a:r>
              <a:rPr lang="en-US" sz="1600" dirty="0" smtClean="0">
                <a:latin typeface="Comic Sans MS" pitchFamily="66" charset="0"/>
              </a:rPr>
              <a:t>Correct Password</a:t>
            </a:r>
            <a:endParaRPr lang="en-US" sz="1600" dirty="0">
              <a:latin typeface="Comic Sans MS" pitchFamily="66" charset="0"/>
            </a:endParaRPr>
          </a:p>
        </p:txBody>
      </p:sp>
      <p:sp>
        <p:nvSpPr>
          <p:cNvPr id="69" name="TextBox 68"/>
          <p:cNvSpPr txBox="1"/>
          <p:nvPr/>
        </p:nvSpPr>
        <p:spPr>
          <a:xfrm>
            <a:off x="3200400" y="1066800"/>
            <a:ext cx="2133600" cy="338554"/>
          </a:xfrm>
          <a:prstGeom prst="rect">
            <a:avLst/>
          </a:prstGeom>
          <a:noFill/>
        </p:spPr>
        <p:txBody>
          <a:bodyPr wrap="square" rtlCol="0">
            <a:spAutoFit/>
          </a:bodyPr>
          <a:lstStyle/>
          <a:p>
            <a:pPr algn="ctr"/>
            <a:r>
              <a:rPr lang="en-US" sz="1600" dirty="0" smtClean="0">
                <a:latin typeface="Comic Sans MS" pitchFamily="66" charset="0"/>
              </a:rPr>
              <a:t>Incorrect Password</a:t>
            </a:r>
            <a:endParaRPr lang="en-US" sz="1600" dirty="0">
              <a:latin typeface="Comic Sans MS" pitchFamily="66" charset="0"/>
            </a:endParaRPr>
          </a:p>
        </p:txBody>
      </p:sp>
      <p:cxnSp>
        <p:nvCxnSpPr>
          <p:cNvPr id="79" name="Shape 78"/>
          <p:cNvCxnSpPr>
            <a:stCxn id="11" idx="6"/>
            <a:endCxn id="14" idx="5"/>
          </p:cNvCxnSpPr>
          <p:nvPr/>
        </p:nvCxnSpPr>
        <p:spPr>
          <a:xfrm flipV="1">
            <a:off x="8077200" y="2140930"/>
            <a:ext cx="471860" cy="1211870"/>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2" idx="4"/>
            <a:endCxn id="9" idx="1"/>
          </p:cNvCxnSpPr>
          <p:nvPr/>
        </p:nvCxnSpPr>
        <p:spPr>
          <a:xfrm rot="16200000" flipH="1">
            <a:off x="4061876" y="3024723"/>
            <a:ext cx="1722951" cy="1007503"/>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3" idx="4"/>
            <a:endCxn id="9" idx="0"/>
          </p:cNvCxnSpPr>
          <p:nvPr/>
        </p:nvCxnSpPr>
        <p:spPr>
          <a:xfrm rot="5400000">
            <a:off x="5334000" y="3581400"/>
            <a:ext cx="1371600" cy="1588"/>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3" name="Shape 122"/>
          <p:cNvCxnSpPr>
            <a:stCxn id="11" idx="5"/>
            <a:endCxn id="9" idx="6"/>
          </p:cNvCxnSpPr>
          <p:nvPr/>
        </p:nvCxnSpPr>
        <p:spPr>
          <a:xfrm rot="5400000">
            <a:off x="6835121" y="3645087"/>
            <a:ext cx="1064092" cy="1018334"/>
          </a:xfrm>
          <a:prstGeom prst="curvedConnector2">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4" name="Shape 133"/>
          <p:cNvCxnSpPr>
            <a:stCxn id="12" idx="7"/>
            <a:endCxn id="13" idx="1"/>
          </p:cNvCxnSpPr>
          <p:nvPr/>
        </p:nvCxnSpPr>
        <p:spPr>
          <a:xfrm rot="16200000" flipH="1">
            <a:off x="5137920" y="1783205"/>
            <a:ext cx="163559" cy="630332"/>
          </a:xfrm>
          <a:prstGeom prst="curvedConnector3">
            <a:avLst>
              <a:gd name="adj1" fmla="val -141239"/>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5" name="Freeform 154"/>
          <p:cNvSpPr/>
          <p:nvPr/>
        </p:nvSpPr>
        <p:spPr>
          <a:xfrm>
            <a:off x="1323833" y="3020704"/>
            <a:ext cx="3357349" cy="1947081"/>
          </a:xfrm>
          <a:custGeom>
            <a:avLst/>
            <a:gdLst>
              <a:gd name="connsiteX0" fmla="*/ 0 w 3357349"/>
              <a:gd name="connsiteY0" fmla="*/ 500418 h 1947081"/>
              <a:gd name="connsiteX1" fmla="*/ 1160060 w 3357349"/>
              <a:gd name="connsiteY1" fmla="*/ 241111 h 1947081"/>
              <a:gd name="connsiteX2" fmla="*/ 3357349 w 3357349"/>
              <a:gd name="connsiteY2" fmla="*/ 1947081 h 1947081"/>
            </a:gdLst>
            <a:ahLst/>
            <a:cxnLst>
              <a:cxn ang="0">
                <a:pos x="connsiteX0" y="connsiteY0"/>
              </a:cxn>
              <a:cxn ang="0">
                <a:pos x="connsiteX1" y="connsiteY1"/>
              </a:cxn>
              <a:cxn ang="0">
                <a:pos x="connsiteX2" y="connsiteY2"/>
              </a:cxn>
            </a:cxnLst>
            <a:rect l="l" t="t" r="r" b="b"/>
            <a:pathLst>
              <a:path w="3357349" h="1947081">
                <a:moveTo>
                  <a:pt x="0" y="500418"/>
                </a:moveTo>
                <a:cubicBezTo>
                  <a:pt x="300251" y="250209"/>
                  <a:pt x="600502" y="0"/>
                  <a:pt x="1160060" y="241111"/>
                </a:cubicBezTo>
                <a:cubicBezTo>
                  <a:pt x="1719618" y="482222"/>
                  <a:pt x="2538483" y="1214651"/>
                  <a:pt x="3357349" y="1947081"/>
                </a:cubicBezTo>
              </a:path>
            </a:pathLst>
          </a:cu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Freeform 155"/>
          <p:cNvSpPr/>
          <p:nvPr/>
        </p:nvSpPr>
        <p:spPr>
          <a:xfrm>
            <a:off x="1241946" y="1351128"/>
            <a:ext cx="5720687" cy="1050878"/>
          </a:xfrm>
          <a:custGeom>
            <a:avLst/>
            <a:gdLst>
              <a:gd name="connsiteX0" fmla="*/ 0 w 5720687"/>
              <a:gd name="connsiteY0" fmla="*/ 1050878 h 1050878"/>
              <a:gd name="connsiteX1" fmla="*/ 2961564 w 5720687"/>
              <a:gd name="connsiteY1" fmla="*/ 245660 h 1050878"/>
              <a:gd name="connsiteX2" fmla="*/ 5322627 w 5720687"/>
              <a:gd name="connsiteY2" fmla="*/ 464024 h 1050878"/>
              <a:gd name="connsiteX3" fmla="*/ 5349923 w 5720687"/>
              <a:gd name="connsiteY3" fmla="*/ 0 h 1050878"/>
            </a:gdLst>
            <a:ahLst/>
            <a:cxnLst>
              <a:cxn ang="0">
                <a:pos x="connsiteX0" y="connsiteY0"/>
              </a:cxn>
              <a:cxn ang="0">
                <a:pos x="connsiteX1" y="connsiteY1"/>
              </a:cxn>
              <a:cxn ang="0">
                <a:pos x="connsiteX2" y="connsiteY2"/>
              </a:cxn>
              <a:cxn ang="0">
                <a:pos x="connsiteX3" y="connsiteY3"/>
              </a:cxn>
            </a:cxnLst>
            <a:rect l="l" t="t" r="r" b="b"/>
            <a:pathLst>
              <a:path w="5720687" h="1050878">
                <a:moveTo>
                  <a:pt x="0" y="1050878"/>
                </a:moveTo>
                <a:cubicBezTo>
                  <a:pt x="1037230" y="697173"/>
                  <a:pt x="2074460" y="343469"/>
                  <a:pt x="2961564" y="245660"/>
                </a:cubicBezTo>
                <a:cubicBezTo>
                  <a:pt x="3848669" y="147851"/>
                  <a:pt x="4924567" y="504967"/>
                  <a:pt x="5322627" y="464024"/>
                </a:cubicBezTo>
                <a:cubicBezTo>
                  <a:pt x="5720687" y="423081"/>
                  <a:pt x="5535305" y="211540"/>
                  <a:pt x="5349923" y="0"/>
                </a:cubicBezTo>
              </a:path>
            </a:pathLst>
          </a:cu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TextBox 156"/>
          <p:cNvSpPr txBox="1"/>
          <p:nvPr/>
        </p:nvSpPr>
        <p:spPr>
          <a:xfrm>
            <a:off x="3733800" y="3200400"/>
            <a:ext cx="1371600" cy="584775"/>
          </a:xfrm>
          <a:prstGeom prst="rect">
            <a:avLst/>
          </a:prstGeom>
          <a:noFill/>
        </p:spPr>
        <p:txBody>
          <a:bodyPr wrap="square" rtlCol="0">
            <a:spAutoFit/>
          </a:bodyPr>
          <a:lstStyle/>
          <a:p>
            <a:pPr algn="ctr"/>
            <a:r>
              <a:rPr lang="en-US" sz="1600" dirty="0" smtClean="0">
                <a:latin typeface="Comic Sans MS" pitchFamily="66" charset="0"/>
              </a:rPr>
              <a:t>Correct Password</a:t>
            </a:r>
            <a:endParaRPr lang="en-US" sz="1600" dirty="0">
              <a:latin typeface="Comic Sans MS" pitchFamily="66" charset="0"/>
            </a:endParaRPr>
          </a:p>
        </p:txBody>
      </p:sp>
      <p:sp>
        <p:nvSpPr>
          <p:cNvPr id="159" name="Freeform 158"/>
          <p:cNvSpPr/>
          <p:nvPr/>
        </p:nvSpPr>
        <p:spPr>
          <a:xfrm rot="20492250">
            <a:off x="7567688" y="2279166"/>
            <a:ext cx="1447800" cy="1447800"/>
          </a:xfrm>
          <a:custGeom>
            <a:avLst/>
            <a:gdLst>
              <a:gd name="connsiteX0" fmla="*/ 1050878 w 1050878"/>
              <a:gd name="connsiteY0" fmla="*/ 0 h 1228299"/>
              <a:gd name="connsiteX1" fmla="*/ 736979 w 1050878"/>
              <a:gd name="connsiteY1" fmla="*/ 805218 h 1228299"/>
              <a:gd name="connsiteX2" fmla="*/ 0 w 1050878"/>
              <a:gd name="connsiteY2" fmla="*/ 1228299 h 1228299"/>
              <a:gd name="connsiteX3" fmla="*/ 0 w 1050878"/>
              <a:gd name="connsiteY3" fmla="*/ 1228299 h 1228299"/>
              <a:gd name="connsiteX4" fmla="*/ 0 w 1050878"/>
              <a:gd name="connsiteY4" fmla="*/ 1228299 h 122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878" h="1228299">
                <a:moveTo>
                  <a:pt x="1050878" y="0"/>
                </a:moveTo>
                <a:cubicBezTo>
                  <a:pt x="981501" y="300251"/>
                  <a:pt x="912125" y="600502"/>
                  <a:pt x="736979" y="805218"/>
                </a:cubicBezTo>
                <a:cubicBezTo>
                  <a:pt x="561833" y="1009934"/>
                  <a:pt x="0" y="1228299"/>
                  <a:pt x="0" y="1228299"/>
                </a:cubicBezTo>
                <a:lnTo>
                  <a:pt x="0" y="1228299"/>
                </a:lnTo>
                <a:lnTo>
                  <a:pt x="0" y="1228299"/>
                </a:lnTo>
              </a:path>
            </a:pathLst>
          </a:cu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52400" y="5244405"/>
            <a:ext cx="8763000" cy="1569660"/>
          </a:xfrm>
          <a:prstGeom prst="rect">
            <a:avLst/>
          </a:prstGeom>
          <a:noFill/>
        </p:spPr>
        <p:txBody>
          <a:bodyPr wrap="square" rtlCol="0">
            <a:spAutoFit/>
          </a:bodyPr>
          <a:lstStyle/>
          <a:p>
            <a:pPr algn="ctr"/>
            <a:r>
              <a:rPr lang="en-US" sz="2400" b="1" i="1" dirty="0" smtClean="0">
                <a:latin typeface="Copperplate Gothic Light" pitchFamily="34" charset="0"/>
              </a:rPr>
              <a:t>So, testing for scenario 1 with the </a:t>
            </a:r>
            <a:r>
              <a:rPr lang="en-US" sz="2400" b="1" i="1" dirty="0" smtClean="0">
                <a:solidFill>
                  <a:srgbClr val="C00000"/>
                </a:solidFill>
                <a:latin typeface="Copperplate Gothic Light" pitchFamily="34" charset="0"/>
              </a:rPr>
              <a:t>correct password </a:t>
            </a:r>
            <a:r>
              <a:rPr lang="en-US" sz="2400" b="1" i="1" dirty="0" smtClean="0">
                <a:latin typeface="Copperplate Gothic Light" pitchFamily="34" charset="0"/>
              </a:rPr>
              <a:t>and the 4th scenario with an </a:t>
            </a:r>
            <a:r>
              <a:rPr lang="en-US" sz="2400" b="1" i="1" dirty="0" smtClean="0">
                <a:solidFill>
                  <a:srgbClr val="C00000"/>
                </a:solidFill>
                <a:latin typeface="Copperplate Gothic Light" pitchFamily="34" charset="0"/>
              </a:rPr>
              <a:t>incorrect password</a:t>
            </a:r>
            <a:r>
              <a:rPr lang="en-US" sz="2400" b="1" i="1" dirty="0" smtClean="0">
                <a:latin typeface="Copperplate Gothic Light" pitchFamily="34" charset="0"/>
              </a:rPr>
              <a:t> is </a:t>
            </a:r>
            <a:r>
              <a:rPr lang="en-US" sz="2400" b="1" i="1" dirty="0" smtClean="0">
                <a:solidFill>
                  <a:srgbClr val="C00000"/>
                </a:solidFill>
                <a:latin typeface="Copperplate Gothic Light" pitchFamily="34" charset="0"/>
              </a:rPr>
              <a:t>compulsory</a:t>
            </a:r>
            <a:r>
              <a:rPr lang="en-US" sz="2400" b="1" i="1" dirty="0" smtClean="0">
                <a:latin typeface="Copperplate Gothic Light" pitchFamily="34" charset="0"/>
              </a:rPr>
              <a:t>, for that we use </a:t>
            </a:r>
            <a:r>
              <a:rPr lang="en-US" sz="2400" b="1" i="1" dirty="0" smtClean="0">
                <a:solidFill>
                  <a:srgbClr val="C00000"/>
                </a:solidFill>
                <a:latin typeface="Copperplate Gothic Light" pitchFamily="34" charset="0"/>
              </a:rPr>
              <a:t>state transition testing</a:t>
            </a:r>
            <a:r>
              <a:rPr lang="en-US" sz="2400" b="1" i="1" dirty="0" smtClean="0">
                <a:latin typeface="Copperplate Gothic Light" pitchFamily="34" charset="0"/>
              </a:rPr>
              <a:t>.</a:t>
            </a:r>
          </a:p>
        </p:txBody>
      </p:sp>
      <p:sp>
        <p:nvSpPr>
          <p:cNvPr id="29" name="Title 1"/>
          <p:cNvSpPr txBox="1">
            <a:spLocks/>
          </p:cNvSpPr>
          <p:nvPr/>
        </p:nvSpPr>
        <p:spPr>
          <a:xfrm>
            <a:off x="985794" y="38101"/>
            <a:ext cx="7372194" cy="11049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State Transition Diagram</a:t>
            </a:r>
            <a:endParaRPr lang="en-US" dirty="0"/>
          </a:p>
        </p:txBody>
      </p:sp>
    </p:spTree>
    <p:extLst>
      <p:ext uri="{BB962C8B-B14F-4D97-AF65-F5344CB8AC3E}">
        <p14:creationId xmlns:p14="http://schemas.microsoft.com/office/powerpoint/2010/main" val="413353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strips(upRight)">
                                      <p:cBhvr>
                                        <p:cTn id="7" dur="500"/>
                                        <p:tgtEl>
                                          <p:spTgt spid="156"/>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55"/>
                                        </p:tgtEl>
                                        <p:attrNameLst>
                                          <p:attrName>style.visibility</p:attrName>
                                        </p:attrNameLst>
                                      </p:cBhvr>
                                      <p:to>
                                        <p:strVal val="visible"/>
                                      </p:to>
                                    </p:set>
                                    <p:animEffect transition="in" filter="strips(downRight)">
                                      <p:cBhvr>
                                        <p:cTn id="11" dur="500"/>
                                        <p:tgtEl>
                                          <p:spTgt spid="155"/>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strips(downLeft)">
                                      <p:cBhvr>
                                        <p:cTn id="15" dur="500"/>
                                        <p:tgtEl>
                                          <p:spTgt spid="159"/>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strVal val="#ppt_w*0.70"/>
                                          </p:val>
                                        </p:tav>
                                        <p:tav tm="100000">
                                          <p:val>
                                            <p:strVal val="#ppt_w"/>
                                          </p:val>
                                        </p:tav>
                                      </p:tavLst>
                                    </p:anim>
                                    <p:anim calcmode="lin" valueType="num">
                                      <p:cBhvr>
                                        <p:cTn id="19" dur="500" fill="hold"/>
                                        <p:tgtEl>
                                          <p:spTgt spid="31"/>
                                        </p:tgtEl>
                                        <p:attrNameLst>
                                          <p:attrName>ppt_h</p:attrName>
                                        </p:attrNameLst>
                                      </p:cBhvr>
                                      <p:tavLst>
                                        <p:tav tm="0">
                                          <p:val>
                                            <p:strVal val="#ppt_h"/>
                                          </p:val>
                                        </p:tav>
                                        <p:tav tm="100000">
                                          <p:val>
                                            <p:strVal val="#ppt_h"/>
                                          </p:val>
                                        </p:tav>
                                      </p:tavLst>
                                    </p:anim>
                                    <p:animEffect transition="in" filter="fade">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159" grpId="0" animBg="1"/>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State Table - Invalid Transitions </a:t>
            </a:r>
          </a:p>
        </p:txBody>
      </p:sp>
      <p:graphicFrame>
        <p:nvGraphicFramePr>
          <p:cNvPr id="9" name="Content Placeholder 8"/>
          <p:cNvGraphicFramePr>
            <a:graphicFrameLocks noGrp="1"/>
          </p:cNvGraphicFramePr>
          <p:nvPr>
            <p:ph idx="1"/>
          </p:nvPr>
        </p:nvGraphicFramePr>
        <p:xfrm>
          <a:off x="1176338" y="2490788"/>
          <a:ext cx="6799263" cy="3514395"/>
        </p:xfrm>
        <a:graphic>
          <a:graphicData uri="http://schemas.openxmlformats.org/drawingml/2006/table">
            <a:tbl>
              <a:tblPr firstRow="1" bandRow="1">
                <a:tableStyleId>{5C22544A-7EE6-4342-B048-85BDC9FD1C3A}</a:tableStyleId>
              </a:tblPr>
              <a:tblGrid>
                <a:gridCol w="2266421"/>
                <a:gridCol w="2266421"/>
                <a:gridCol w="2266421"/>
              </a:tblGrid>
              <a:tr h="367685">
                <a:tc>
                  <a:txBody>
                    <a:bodyPr/>
                    <a:lstStyle/>
                    <a:p>
                      <a:pPr algn="ctr"/>
                      <a:r>
                        <a:rPr lang="en-US" sz="2000" dirty="0" smtClean="0"/>
                        <a:t>Valid States</a:t>
                      </a:r>
                      <a:endParaRPr lang="en-US" sz="2000" dirty="0"/>
                    </a:p>
                  </a:txBody>
                  <a:tcPr marL="74174" marR="74174" anchor="ctr"/>
                </a:tc>
                <a:tc>
                  <a:txBody>
                    <a:bodyPr/>
                    <a:lstStyle/>
                    <a:p>
                      <a:pPr algn="ctr"/>
                      <a:r>
                        <a:rPr lang="en-US" sz="2000" dirty="0" smtClean="0"/>
                        <a:t>Correct Password</a:t>
                      </a:r>
                      <a:endParaRPr lang="en-US" sz="2000" dirty="0"/>
                    </a:p>
                  </a:txBody>
                  <a:tcPr marL="74174" marR="74174" anchor="ctr"/>
                </a:tc>
                <a:tc>
                  <a:txBody>
                    <a:bodyPr/>
                    <a:lstStyle/>
                    <a:p>
                      <a:pPr algn="ctr"/>
                      <a:r>
                        <a:rPr lang="en-US" sz="2000" dirty="0" smtClean="0"/>
                        <a:t>Incorrect Password</a:t>
                      </a:r>
                      <a:endParaRPr lang="en-US" sz="2000" dirty="0"/>
                    </a:p>
                  </a:txBody>
                  <a:tcPr marL="74174" marR="74174" anchor="ctr"/>
                </a:tc>
              </a:tr>
              <a:tr h="391983">
                <a:tc>
                  <a:txBody>
                    <a:bodyPr/>
                    <a:lstStyle/>
                    <a:p>
                      <a:pPr lvl="1" algn="l"/>
                      <a:r>
                        <a:rPr lang="en-US" dirty="0" smtClean="0"/>
                        <a:t>S1) Start</a:t>
                      </a:r>
                      <a:endParaRPr lang="en-US" dirty="0"/>
                    </a:p>
                  </a:txBody>
                  <a:tcPr marL="74174" marR="74174" anchor="ctr"/>
                </a:tc>
                <a:tc>
                  <a:txBody>
                    <a:bodyPr/>
                    <a:lstStyle/>
                    <a:p>
                      <a:pPr algn="ctr"/>
                      <a:r>
                        <a:rPr lang="en-US" dirty="0" smtClean="0"/>
                        <a:t>S6</a:t>
                      </a:r>
                      <a:endParaRPr lang="en-US" dirty="0"/>
                    </a:p>
                  </a:txBody>
                  <a:tcPr marL="74174" marR="74174" anchor="ctr"/>
                </a:tc>
                <a:tc>
                  <a:txBody>
                    <a:bodyPr/>
                    <a:lstStyle/>
                    <a:p>
                      <a:pPr algn="ctr"/>
                      <a:r>
                        <a:rPr lang="en-US" dirty="0" smtClean="0"/>
                        <a:t>S2</a:t>
                      </a:r>
                      <a:endParaRPr lang="en-US" dirty="0"/>
                    </a:p>
                  </a:txBody>
                  <a:tcPr marL="74174" marR="74174" anchor="ctr"/>
                </a:tc>
              </a:tr>
              <a:tr h="391983">
                <a:tc>
                  <a:txBody>
                    <a:bodyPr/>
                    <a:lstStyle/>
                    <a:p>
                      <a:pPr lvl="1" algn="l"/>
                      <a:r>
                        <a:rPr lang="en-US" dirty="0" smtClean="0"/>
                        <a:t>S2) 1</a:t>
                      </a:r>
                      <a:r>
                        <a:rPr lang="en-US" baseline="30000" dirty="0" smtClean="0"/>
                        <a:t>st</a:t>
                      </a:r>
                      <a:r>
                        <a:rPr lang="en-US" dirty="0" smtClean="0"/>
                        <a:t> Try</a:t>
                      </a:r>
                      <a:endParaRPr lang="en-US" dirty="0"/>
                    </a:p>
                  </a:txBody>
                  <a:tcPr marL="74174" marR="74174" anchor="ctr"/>
                </a:tc>
                <a:tc>
                  <a:txBody>
                    <a:bodyPr/>
                    <a:lstStyle/>
                    <a:p>
                      <a:pPr algn="ctr"/>
                      <a:r>
                        <a:rPr lang="en-US" dirty="0" smtClean="0"/>
                        <a:t>S6</a:t>
                      </a:r>
                      <a:endParaRPr lang="en-US" dirty="0"/>
                    </a:p>
                  </a:txBody>
                  <a:tcPr marL="74174" marR="74174" anchor="ctr"/>
                </a:tc>
                <a:tc>
                  <a:txBody>
                    <a:bodyPr/>
                    <a:lstStyle/>
                    <a:p>
                      <a:pPr algn="ctr"/>
                      <a:r>
                        <a:rPr lang="en-US" dirty="0" smtClean="0"/>
                        <a:t>S3</a:t>
                      </a:r>
                      <a:endParaRPr lang="en-US" dirty="0"/>
                    </a:p>
                  </a:txBody>
                  <a:tcPr marL="74174" marR="74174" anchor="ctr"/>
                </a:tc>
              </a:tr>
              <a:tr h="391983">
                <a:tc>
                  <a:txBody>
                    <a:bodyPr/>
                    <a:lstStyle/>
                    <a:p>
                      <a:pPr lvl="1" algn="l"/>
                      <a:r>
                        <a:rPr lang="en-US" dirty="0" smtClean="0"/>
                        <a:t>S3) 2</a:t>
                      </a:r>
                      <a:r>
                        <a:rPr lang="en-US" baseline="30000" dirty="0" smtClean="0"/>
                        <a:t>nd</a:t>
                      </a:r>
                      <a:r>
                        <a:rPr lang="en-US" dirty="0" smtClean="0"/>
                        <a:t> Try</a:t>
                      </a:r>
                      <a:endParaRPr lang="en-US" dirty="0"/>
                    </a:p>
                  </a:txBody>
                  <a:tcPr marL="74174" marR="74174" anchor="ctr"/>
                </a:tc>
                <a:tc>
                  <a:txBody>
                    <a:bodyPr/>
                    <a:lstStyle/>
                    <a:p>
                      <a:pPr algn="ctr"/>
                      <a:r>
                        <a:rPr lang="en-US" dirty="0" smtClean="0"/>
                        <a:t>S6</a:t>
                      </a:r>
                      <a:endParaRPr lang="en-US" dirty="0"/>
                    </a:p>
                  </a:txBody>
                  <a:tcPr marL="74174" marR="74174" anchor="ctr"/>
                </a:tc>
                <a:tc>
                  <a:txBody>
                    <a:bodyPr/>
                    <a:lstStyle/>
                    <a:p>
                      <a:pPr algn="ctr"/>
                      <a:r>
                        <a:rPr lang="en-US" dirty="0" smtClean="0"/>
                        <a:t>S4</a:t>
                      </a:r>
                      <a:endParaRPr lang="en-US" dirty="0"/>
                    </a:p>
                  </a:txBody>
                  <a:tcPr marL="74174" marR="74174" anchor="ctr"/>
                </a:tc>
              </a:tr>
              <a:tr h="391983">
                <a:tc>
                  <a:txBody>
                    <a:bodyPr/>
                    <a:lstStyle/>
                    <a:p>
                      <a:pPr lvl="1" algn="l"/>
                      <a:r>
                        <a:rPr lang="en-US" dirty="0" smtClean="0"/>
                        <a:t>S4) 3</a:t>
                      </a:r>
                      <a:r>
                        <a:rPr lang="en-US" baseline="30000" dirty="0" smtClean="0"/>
                        <a:t>rd</a:t>
                      </a:r>
                      <a:r>
                        <a:rPr lang="en-US" dirty="0" smtClean="0"/>
                        <a:t> Try</a:t>
                      </a:r>
                      <a:endParaRPr lang="en-US" dirty="0"/>
                    </a:p>
                  </a:txBody>
                  <a:tcPr marL="74174" marR="74174" anchor="ctr"/>
                </a:tc>
                <a:tc>
                  <a:txBody>
                    <a:bodyPr/>
                    <a:lstStyle/>
                    <a:p>
                      <a:pPr algn="ctr"/>
                      <a:r>
                        <a:rPr lang="en-US" dirty="0" smtClean="0"/>
                        <a:t>S6</a:t>
                      </a:r>
                      <a:endParaRPr lang="en-US" dirty="0"/>
                    </a:p>
                  </a:txBody>
                  <a:tcPr marL="74174" marR="74174" anchor="ctr"/>
                </a:tc>
                <a:tc>
                  <a:txBody>
                    <a:bodyPr/>
                    <a:lstStyle/>
                    <a:p>
                      <a:pPr algn="ctr"/>
                      <a:r>
                        <a:rPr lang="en-US" dirty="0" smtClean="0"/>
                        <a:t>S5</a:t>
                      </a:r>
                      <a:endParaRPr lang="en-US" dirty="0"/>
                    </a:p>
                  </a:txBody>
                  <a:tcPr marL="74174" marR="74174" anchor="ctr"/>
                </a:tc>
              </a:tr>
              <a:tr h="391983">
                <a:tc>
                  <a:txBody>
                    <a:bodyPr/>
                    <a:lstStyle/>
                    <a:p>
                      <a:pPr lvl="1" algn="l"/>
                      <a:r>
                        <a:rPr lang="en-US" dirty="0" smtClean="0"/>
                        <a:t>S5) 4</a:t>
                      </a:r>
                      <a:r>
                        <a:rPr lang="en-US" baseline="30000" dirty="0" smtClean="0"/>
                        <a:t>th</a:t>
                      </a:r>
                      <a:r>
                        <a:rPr lang="en-US" dirty="0" smtClean="0"/>
                        <a:t> Try</a:t>
                      </a:r>
                      <a:endParaRPr lang="en-US" dirty="0"/>
                    </a:p>
                  </a:txBody>
                  <a:tcPr marL="74174" marR="74174" anchor="ctr"/>
                </a:tc>
                <a:tc>
                  <a:txBody>
                    <a:bodyPr/>
                    <a:lstStyle/>
                    <a:p>
                      <a:pPr algn="ctr"/>
                      <a:r>
                        <a:rPr lang="en-US" dirty="0" smtClean="0"/>
                        <a:t>S6</a:t>
                      </a:r>
                      <a:endParaRPr lang="en-US" dirty="0"/>
                    </a:p>
                  </a:txBody>
                  <a:tcPr marL="74174" marR="74174" anchor="ctr"/>
                </a:tc>
                <a:tc>
                  <a:txBody>
                    <a:bodyPr/>
                    <a:lstStyle/>
                    <a:p>
                      <a:pPr algn="ctr"/>
                      <a:r>
                        <a:rPr lang="en-US" dirty="0" smtClean="0"/>
                        <a:t>S7</a:t>
                      </a:r>
                      <a:endParaRPr lang="en-US" dirty="0"/>
                    </a:p>
                  </a:txBody>
                  <a:tcPr marL="74174" marR="74174" anchor="ctr"/>
                </a:tc>
              </a:tr>
              <a:tr h="480819">
                <a:tc>
                  <a:txBody>
                    <a:bodyPr/>
                    <a:lstStyle/>
                    <a:p>
                      <a:pPr lvl="1" algn="l"/>
                      <a:r>
                        <a:rPr lang="en-US" dirty="0" smtClean="0"/>
                        <a:t>S6) Access</a:t>
                      </a:r>
                      <a:endParaRPr lang="en-US" dirty="0"/>
                    </a:p>
                  </a:txBody>
                  <a:tcPr marL="74174" marR="74174" anchor="ctr"/>
                </a:tc>
                <a:tc>
                  <a:txBody>
                    <a:bodyPr/>
                    <a:lstStyle/>
                    <a:p>
                      <a:pPr algn="ctr"/>
                      <a:r>
                        <a:rPr lang="en-US" sz="2800" b="1" dirty="0" smtClean="0">
                          <a:solidFill>
                            <a:srgbClr val="C00000"/>
                          </a:solidFill>
                        </a:rPr>
                        <a:t>?</a:t>
                      </a:r>
                      <a:endParaRPr lang="en-US" sz="2800" b="1" dirty="0">
                        <a:solidFill>
                          <a:srgbClr val="C00000"/>
                        </a:solidFill>
                      </a:endParaRPr>
                    </a:p>
                  </a:txBody>
                  <a:tcPr marL="74174" marR="74174" anchor="ctr"/>
                </a:tc>
                <a:tc>
                  <a:txBody>
                    <a:bodyPr/>
                    <a:lstStyle/>
                    <a:p>
                      <a:pPr algn="ctr"/>
                      <a:r>
                        <a:rPr lang="en-US" sz="2800" b="1" dirty="0" smtClean="0">
                          <a:solidFill>
                            <a:srgbClr val="C00000"/>
                          </a:solidFill>
                        </a:rPr>
                        <a:t>?</a:t>
                      </a:r>
                      <a:endParaRPr lang="en-US" sz="2800" b="1" dirty="0">
                        <a:solidFill>
                          <a:srgbClr val="C00000"/>
                        </a:solidFill>
                      </a:endParaRPr>
                    </a:p>
                  </a:txBody>
                  <a:tcPr marL="74174" marR="74174" anchor="ctr"/>
                </a:tc>
              </a:tr>
              <a:tr h="391983">
                <a:tc>
                  <a:txBody>
                    <a:bodyPr/>
                    <a:lstStyle/>
                    <a:p>
                      <a:pPr lvl="1" algn="l"/>
                      <a:r>
                        <a:rPr lang="en-US" dirty="0" smtClean="0"/>
                        <a:t>S7) Close</a:t>
                      </a:r>
                      <a:r>
                        <a:rPr lang="en-US" baseline="0" dirty="0" smtClean="0"/>
                        <a:t> Application</a:t>
                      </a:r>
                      <a:endParaRPr lang="en-US" dirty="0"/>
                    </a:p>
                  </a:txBody>
                  <a:tcPr marL="74174" marR="74174" anchor="ctr"/>
                </a:tc>
                <a:tc>
                  <a:txBody>
                    <a:bodyPr/>
                    <a:lstStyle/>
                    <a:p>
                      <a:pPr algn="ctr"/>
                      <a:endParaRPr lang="en-US" dirty="0"/>
                    </a:p>
                  </a:txBody>
                  <a:tcPr marL="74174" marR="74174" anchor="ctr"/>
                </a:tc>
                <a:tc>
                  <a:txBody>
                    <a:bodyPr/>
                    <a:lstStyle/>
                    <a:p>
                      <a:pPr algn="ctr"/>
                      <a:endParaRPr lang="en-US" dirty="0"/>
                    </a:p>
                  </a:txBody>
                  <a:tcPr marL="74174" marR="74174" anchor="ctr"/>
                </a:tc>
              </a:tr>
            </a:tbl>
          </a:graphicData>
        </a:graphic>
      </p:graphicFrame>
      <p:sp>
        <p:nvSpPr>
          <p:cNvPr id="10" name="Oval 9"/>
          <p:cNvSpPr/>
          <p:nvPr/>
        </p:nvSpPr>
        <p:spPr>
          <a:xfrm>
            <a:off x="4347633" y="4862015"/>
            <a:ext cx="457200" cy="45720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22576" y="4879075"/>
            <a:ext cx="457200" cy="45720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2967" y="600502"/>
            <a:ext cx="7434871" cy="184244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latin typeface="Copperplate Gothic Light" pitchFamily="34" charset="0"/>
              </a:rPr>
              <a:t>What happens when you are already logged into the application and you open another instance of flight reservation and enter valid or invalid passwords for the same agent. </a:t>
            </a:r>
          </a:p>
          <a:p>
            <a:pPr algn="ctr"/>
            <a:r>
              <a:rPr lang="en-US" b="1" i="1" dirty="0" smtClean="0">
                <a:solidFill>
                  <a:srgbClr val="C00000"/>
                </a:solidFill>
                <a:latin typeface="Copperplate Gothic Light" pitchFamily="34" charset="0"/>
              </a:rPr>
              <a:t>System response for such a scenario needs to be tested.</a:t>
            </a:r>
          </a:p>
          <a:p>
            <a:pPr algn="ctr"/>
            <a:endParaRPr lang="en-US" dirty="0"/>
          </a:p>
        </p:txBody>
      </p:sp>
    </p:spTree>
    <p:extLst>
      <p:ext uri="{BB962C8B-B14F-4D97-AF65-F5344CB8AC3E}">
        <p14:creationId xmlns:p14="http://schemas.microsoft.com/office/powerpoint/2010/main" val="211155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trips(down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Testing</a:t>
            </a:r>
            <a:endParaRPr lang="en-US" dirty="0"/>
          </a:p>
        </p:txBody>
      </p:sp>
      <p:sp>
        <p:nvSpPr>
          <p:cNvPr id="3" name="Content Placeholder 2"/>
          <p:cNvSpPr>
            <a:spLocks noGrp="1"/>
          </p:cNvSpPr>
          <p:nvPr>
            <p:ph idx="1"/>
          </p:nvPr>
        </p:nvSpPr>
        <p:spPr>
          <a:xfrm>
            <a:off x="685799" y="2389909"/>
            <a:ext cx="7793182" cy="3906982"/>
          </a:xfrm>
        </p:spPr>
        <p:txBody>
          <a:bodyPr>
            <a:normAutofit/>
          </a:bodyPr>
          <a:lstStyle/>
          <a:p>
            <a:pPr algn="just"/>
            <a:r>
              <a:rPr lang="en-US" sz="3200" dirty="0" smtClean="0"/>
              <a:t>The </a:t>
            </a:r>
            <a:r>
              <a:rPr lang="en-US" sz="3200" dirty="0" smtClean="0">
                <a:solidFill>
                  <a:srgbClr val="C00000"/>
                </a:solidFill>
              </a:rPr>
              <a:t>Use-Case Testing</a:t>
            </a:r>
            <a:r>
              <a:rPr lang="en-US" sz="3200" dirty="0" smtClean="0"/>
              <a:t> technique helps identifying test cases that cover the entire system, on a </a:t>
            </a:r>
            <a:r>
              <a:rPr lang="en-US" sz="3200" dirty="0" smtClean="0">
                <a:solidFill>
                  <a:srgbClr val="C00000"/>
                </a:solidFill>
              </a:rPr>
              <a:t>transaction by transaction basis</a:t>
            </a:r>
            <a:r>
              <a:rPr lang="en-US" sz="3200" dirty="0" smtClean="0"/>
              <a:t> from the start to finish.</a:t>
            </a:r>
          </a:p>
          <a:p>
            <a:pPr lvl="1" algn="just"/>
            <a:r>
              <a:rPr lang="en-US" sz="2800" dirty="0"/>
              <a:t>A use case is a description of a particular use of the system by an actor or user. It is used widely in developing tests at system or acceptance level.</a:t>
            </a:r>
          </a:p>
        </p:txBody>
      </p:sp>
    </p:spTree>
    <p:extLst>
      <p:ext uri="{BB962C8B-B14F-4D97-AF65-F5344CB8AC3E}">
        <p14:creationId xmlns:p14="http://schemas.microsoft.com/office/powerpoint/2010/main" val="3925620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Testing</a:t>
            </a:r>
            <a:endParaRPr lang="en-US" dirty="0"/>
          </a:p>
        </p:txBody>
      </p:sp>
      <p:pic>
        <p:nvPicPr>
          <p:cNvPr id="4" name="Content Placeholder 7" descr="http://cdn.guru99.com/images/1-2015/012715_0706_UsecaseTest1.png">
            <a:hlinkClick r:id="rId2"/>
          </p:cNvPr>
          <p:cNvPicPr>
            <a:picLocks noGrp="1"/>
          </p:cNvPicPr>
          <p:nvPr>
            <p:ph idx="1"/>
          </p:nvPr>
        </p:nvPicPr>
        <p:blipFill>
          <a:blip r:embed="rId3"/>
          <a:srcRect/>
          <a:stretch>
            <a:fillRect/>
          </a:stretch>
        </p:blipFill>
        <p:spPr bwMode="auto">
          <a:xfrm>
            <a:off x="1645733" y="2438543"/>
            <a:ext cx="5943600" cy="3133725"/>
          </a:xfrm>
          <a:prstGeom prst="rect">
            <a:avLst/>
          </a:prstGeom>
          <a:noFill/>
          <a:ln w="9525">
            <a:noFill/>
            <a:miter lim="800000"/>
            <a:headEnd/>
            <a:tailEnd/>
          </a:ln>
        </p:spPr>
      </p:pic>
      <p:sp>
        <p:nvSpPr>
          <p:cNvPr id="5" name="TextBox 4"/>
          <p:cNvSpPr txBox="1"/>
          <p:nvPr/>
        </p:nvSpPr>
        <p:spPr>
          <a:xfrm>
            <a:off x="609600" y="5610577"/>
            <a:ext cx="8001000" cy="769441"/>
          </a:xfrm>
          <a:prstGeom prst="rect">
            <a:avLst/>
          </a:prstGeom>
          <a:noFill/>
        </p:spPr>
        <p:txBody>
          <a:bodyPr wrap="square" rtlCol="0">
            <a:spAutoFit/>
          </a:bodyPr>
          <a:lstStyle/>
          <a:p>
            <a:pPr algn="ctr"/>
            <a:r>
              <a:rPr lang="en-US" sz="2200" b="1" i="1" dirty="0" smtClean="0">
                <a:latin typeface="Copperplate Gothic Light" pitchFamily="34" charset="0"/>
              </a:rPr>
              <a:t>Here we will test the </a:t>
            </a:r>
            <a:r>
              <a:rPr lang="en-US" sz="2200" b="1" i="1" dirty="0" smtClean="0">
                <a:solidFill>
                  <a:srgbClr val="C00000"/>
                </a:solidFill>
                <a:latin typeface="Copperplate Gothic Light" pitchFamily="34" charset="0"/>
              </a:rPr>
              <a:t>success scenario and one case of each extension</a:t>
            </a:r>
            <a:r>
              <a:rPr lang="en-US" sz="2200" b="1" i="1" dirty="0" smtClean="0">
                <a:latin typeface="Copperplate Gothic Light" pitchFamily="34" charset="0"/>
              </a:rPr>
              <a:t>. This is USE-Case testing</a:t>
            </a:r>
          </a:p>
        </p:txBody>
      </p:sp>
    </p:spTree>
    <p:extLst>
      <p:ext uri="{BB962C8B-B14F-4D97-AF65-F5344CB8AC3E}">
        <p14:creationId xmlns:p14="http://schemas.microsoft.com/office/powerpoint/2010/main" val="14809429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Testing (Review)</a:t>
            </a:r>
            <a:endParaRPr lang="en-US" dirty="0"/>
          </a:p>
        </p:txBody>
      </p:sp>
      <p:sp>
        <p:nvSpPr>
          <p:cNvPr id="3" name="Content Placeholder 2"/>
          <p:cNvSpPr>
            <a:spLocks noGrp="1"/>
          </p:cNvSpPr>
          <p:nvPr>
            <p:ph idx="1"/>
          </p:nvPr>
        </p:nvSpPr>
        <p:spPr>
          <a:xfrm>
            <a:off x="561110" y="2344661"/>
            <a:ext cx="8063346" cy="3931448"/>
          </a:xfrm>
        </p:spPr>
        <p:txBody>
          <a:bodyPr>
            <a:noAutofit/>
          </a:bodyPr>
          <a:lstStyle/>
          <a:p>
            <a:pPr algn="just"/>
            <a:r>
              <a:rPr lang="en-US" sz="2600" dirty="0" smtClean="0"/>
              <a:t>In simple words review is a meeting where people analyze a software work product and recommend changes with the objective of improving quality.</a:t>
            </a:r>
          </a:p>
          <a:p>
            <a:pPr lvl="1" algn="just"/>
            <a:r>
              <a:rPr lang="en-US" sz="2400" dirty="0" smtClean="0"/>
              <a:t>The software work product: a design document, SRS, code, Test Plan etc.</a:t>
            </a:r>
          </a:p>
          <a:p>
            <a:pPr algn="just"/>
            <a:r>
              <a:rPr lang="en-US" sz="2600" dirty="0" smtClean="0"/>
              <a:t>It helps in detecting defects early in the SDLC and reduces cost.</a:t>
            </a:r>
          </a:p>
          <a:p>
            <a:pPr algn="just"/>
            <a:r>
              <a:rPr lang="en-US" sz="2600" dirty="0" smtClean="0"/>
              <a:t>Almost always the testing team is part of the review meetings.</a:t>
            </a:r>
            <a:endParaRPr lang="en-US" sz="2600" dirty="0"/>
          </a:p>
        </p:txBody>
      </p:sp>
    </p:spTree>
    <p:extLst>
      <p:ext uri="{BB962C8B-B14F-4D97-AF65-F5344CB8AC3E}">
        <p14:creationId xmlns:p14="http://schemas.microsoft.com/office/powerpoint/2010/main" val="4200713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Design Document</a:t>
            </a:r>
            <a:endParaRPr lang="en-US" dirty="0"/>
          </a:p>
        </p:txBody>
      </p:sp>
      <p:sp>
        <p:nvSpPr>
          <p:cNvPr id="4" name="Round Same Side Corner Rectangle 3"/>
          <p:cNvSpPr/>
          <p:nvPr/>
        </p:nvSpPr>
        <p:spPr>
          <a:xfrm>
            <a:off x="1226124" y="2452254"/>
            <a:ext cx="6691746" cy="361603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rgbClr val="C00000"/>
                </a:solidFill>
              </a:rPr>
              <a:t>F-48</a:t>
            </a:r>
          </a:p>
          <a:p>
            <a:pPr algn="ctr"/>
            <a:r>
              <a:rPr lang="en-US" sz="2400" b="1" dirty="0" smtClean="0"/>
              <a:t>Add a function to send an order via EMAIL</a:t>
            </a:r>
          </a:p>
          <a:p>
            <a:r>
              <a:rPr lang="en-US" sz="2800" b="1" dirty="0" smtClean="0">
                <a:solidFill>
                  <a:schemeClr val="tx1"/>
                </a:solidFill>
              </a:rPr>
              <a:t>Fields</a:t>
            </a:r>
          </a:p>
          <a:p>
            <a:pPr marL="285750" indent="-285750">
              <a:buFont typeface="Wingdings" panose="05000000000000000000" pitchFamily="2" charset="2"/>
              <a:buChar char="ü"/>
            </a:pPr>
            <a:r>
              <a:rPr lang="en-US" sz="2400" b="1" dirty="0" smtClean="0"/>
              <a:t>Email ID</a:t>
            </a:r>
          </a:p>
          <a:p>
            <a:pPr marL="285750" indent="-285750">
              <a:buFont typeface="Wingdings" panose="05000000000000000000" pitchFamily="2" charset="2"/>
              <a:buChar char="ü"/>
            </a:pPr>
            <a:r>
              <a:rPr lang="en-US" sz="2400" b="1" dirty="0" smtClean="0"/>
              <a:t>Recipient Name</a:t>
            </a:r>
          </a:p>
          <a:p>
            <a:r>
              <a:rPr lang="en-US" sz="2800" b="1" dirty="0" smtClean="0">
                <a:solidFill>
                  <a:schemeClr val="tx1"/>
                </a:solidFill>
              </a:rPr>
              <a:t>Button</a:t>
            </a:r>
          </a:p>
          <a:p>
            <a:pPr marL="285750" indent="-285750">
              <a:buFont typeface="Wingdings" panose="05000000000000000000" pitchFamily="2" charset="2"/>
              <a:buChar char="ü"/>
            </a:pPr>
            <a:r>
              <a:rPr lang="en-US" sz="2400" b="1" dirty="0" smtClean="0"/>
              <a:t>Send</a:t>
            </a:r>
            <a:endParaRPr lang="en-US" sz="2400" b="1" dirty="0"/>
          </a:p>
        </p:txBody>
      </p:sp>
    </p:spTree>
    <p:extLst>
      <p:ext uri="{BB962C8B-B14F-4D97-AF65-F5344CB8AC3E}">
        <p14:creationId xmlns:p14="http://schemas.microsoft.com/office/powerpoint/2010/main" val="1366238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 Same Side Corner Rectangle 8"/>
          <p:cNvSpPr/>
          <p:nvPr/>
        </p:nvSpPr>
        <p:spPr>
          <a:xfrm>
            <a:off x="1226124" y="2452254"/>
            <a:ext cx="6691746" cy="361603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rgbClr val="C00000"/>
                </a:solidFill>
              </a:rPr>
              <a:t>F-48</a:t>
            </a:r>
          </a:p>
          <a:p>
            <a:pPr algn="ctr"/>
            <a:r>
              <a:rPr lang="en-US" sz="2400" b="1" dirty="0" smtClean="0"/>
              <a:t>Add a function to send an order via EMAIL</a:t>
            </a:r>
          </a:p>
          <a:p>
            <a:r>
              <a:rPr lang="en-US" sz="2800" b="1" dirty="0" err="1" smtClean="0">
                <a:solidFill>
                  <a:schemeClr val="tx1"/>
                </a:solidFill>
              </a:rPr>
              <a:t>Feilds</a:t>
            </a:r>
            <a:endParaRPr lang="en-US" sz="2800" b="1" dirty="0" smtClean="0">
              <a:solidFill>
                <a:schemeClr val="tx1"/>
              </a:solidFill>
            </a:endParaRPr>
          </a:p>
          <a:p>
            <a:pPr marL="285750" indent="-285750">
              <a:buFont typeface="Wingdings" panose="05000000000000000000" pitchFamily="2" charset="2"/>
              <a:buChar char="ü"/>
            </a:pPr>
            <a:r>
              <a:rPr lang="en-US" sz="2400" b="1" dirty="0" smtClean="0"/>
              <a:t>Email ID</a:t>
            </a:r>
          </a:p>
          <a:p>
            <a:pPr marL="285750" indent="-285750">
              <a:buFont typeface="Wingdings" panose="05000000000000000000" pitchFamily="2" charset="2"/>
              <a:buChar char="ü"/>
            </a:pPr>
            <a:r>
              <a:rPr lang="en-US" sz="2400" b="1" dirty="0" smtClean="0"/>
              <a:t>Recipient Name</a:t>
            </a:r>
          </a:p>
          <a:p>
            <a:r>
              <a:rPr lang="en-US" sz="2800" b="1" dirty="0" err="1" smtClean="0">
                <a:solidFill>
                  <a:schemeClr val="tx1"/>
                </a:solidFill>
              </a:rPr>
              <a:t>Buton</a:t>
            </a:r>
            <a:endParaRPr lang="en-US" sz="2800" b="1" dirty="0" smtClean="0">
              <a:solidFill>
                <a:schemeClr val="tx1"/>
              </a:solidFill>
            </a:endParaRPr>
          </a:p>
          <a:p>
            <a:pPr marL="285750" indent="-285750">
              <a:buFont typeface="Wingdings" panose="05000000000000000000" pitchFamily="2" charset="2"/>
              <a:buChar char="ü"/>
            </a:pPr>
            <a:r>
              <a:rPr lang="en-US" sz="2400" b="1" dirty="0" smtClean="0"/>
              <a:t>Send</a:t>
            </a:r>
            <a:endParaRPr lang="en-US" sz="2400" b="1" dirty="0"/>
          </a:p>
        </p:txBody>
      </p:sp>
      <p:sp>
        <p:nvSpPr>
          <p:cNvPr id="2" name="Title 1"/>
          <p:cNvSpPr>
            <a:spLocks noGrp="1"/>
          </p:cNvSpPr>
          <p:nvPr>
            <p:ph type="title"/>
          </p:nvPr>
        </p:nvSpPr>
        <p:spPr/>
        <p:txBody>
          <a:bodyPr/>
          <a:lstStyle/>
          <a:p>
            <a:r>
              <a:rPr lang="en-US" dirty="0" smtClean="0"/>
              <a:t>Planning Stage</a:t>
            </a:r>
            <a:endParaRPr lang="en-US" dirty="0"/>
          </a:p>
        </p:txBody>
      </p:sp>
      <p:sp>
        <p:nvSpPr>
          <p:cNvPr id="5" name="Rounded Rectangle 4"/>
          <p:cNvSpPr/>
          <p:nvPr/>
        </p:nvSpPr>
        <p:spPr>
          <a:xfrm>
            <a:off x="1413162" y="3740726"/>
            <a:ext cx="1143000" cy="46066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413162" y="4883726"/>
            <a:ext cx="1517076" cy="50222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83436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Stage</a:t>
            </a:r>
            <a:endParaRPr lang="en-US" dirty="0"/>
          </a:p>
        </p:txBody>
      </p:sp>
      <p:pic>
        <p:nvPicPr>
          <p:cNvPr id="4" name="Picture 2"/>
          <p:cNvPicPr>
            <a:picLocks noGrp="1" noChangeAspect="1" noChangeArrowheads="1"/>
          </p:cNvPicPr>
          <p:nvPr>
            <p:ph idx="1"/>
          </p:nvPr>
        </p:nvPicPr>
        <p:blipFill>
          <a:blip r:embed="rId3"/>
          <a:srcRect l="19912" t="10417" r="22108" b="23958"/>
          <a:stretch>
            <a:fillRect/>
          </a:stretch>
        </p:blipFill>
        <p:spPr bwMode="auto">
          <a:xfrm>
            <a:off x="1176866" y="2386878"/>
            <a:ext cx="6798734" cy="3885484"/>
          </a:xfrm>
          <a:prstGeom prst="rect">
            <a:avLst/>
          </a:prstGeom>
          <a:noFill/>
          <a:ln w="9525">
            <a:noFill/>
            <a:miter lim="800000"/>
            <a:headEnd/>
            <a:tailEnd/>
          </a:ln>
          <a:effectLst/>
        </p:spPr>
      </p:pic>
    </p:spTree>
    <p:extLst>
      <p:ext uri="{BB962C8B-B14F-4D97-AF65-F5344CB8AC3E}">
        <p14:creationId xmlns:p14="http://schemas.microsoft.com/office/powerpoint/2010/main" val="1955710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Kick Off Meeting</a:t>
            </a:r>
            <a:endParaRPr lang="en-US" dirty="0"/>
          </a:p>
        </p:txBody>
      </p:sp>
      <p:sp>
        <p:nvSpPr>
          <p:cNvPr id="3" name="Content Placeholder 2"/>
          <p:cNvSpPr>
            <a:spLocks noGrp="1"/>
          </p:cNvSpPr>
          <p:nvPr>
            <p:ph idx="1"/>
          </p:nvPr>
        </p:nvSpPr>
        <p:spPr/>
        <p:txBody>
          <a:bodyPr>
            <a:normAutofit/>
          </a:bodyPr>
          <a:lstStyle/>
          <a:p>
            <a:r>
              <a:rPr lang="en-US" sz="3200" dirty="0" smtClean="0"/>
              <a:t>Its an </a:t>
            </a:r>
            <a:r>
              <a:rPr lang="en-US" sz="3200" dirty="0" smtClean="0">
                <a:solidFill>
                  <a:srgbClr val="C00000"/>
                </a:solidFill>
              </a:rPr>
              <a:t>optional stage</a:t>
            </a:r>
          </a:p>
          <a:p>
            <a:r>
              <a:rPr lang="en-US" sz="3200" dirty="0" smtClean="0"/>
              <a:t>Goal is to get everybody on the </a:t>
            </a:r>
            <a:r>
              <a:rPr lang="en-US" sz="3200" dirty="0" smtClean="0">
                <a:solidFill>
                  <a:srgbClr val="C00000"/>
                </a:solidFill>
              </a:rPr>
              <a:t>same wavelength</a:t>
            </a:r>
            <a:r>
              <a:rPr lang="en-US" sz="3200" dirty="0" smtClean="0"/>
              <a:t> regarding document under review.</a:t>
            </a:r>
          </a:p>
          <a:p>
            <a:r>
              <a:rPr lang="en-US" sz="3200" dirty="0" smtClean="0"/>
              <a:t>Is beneficial for </a:t>
            </a:r>
            <a:r>
              <a:rPr lang="en-US" sz="3200" dirty="0" smtClean="0">
                <a:solidFill>
                  <a:srgbClr val="C00000"/>
                </a:solidFill>
              </a:rPr>
              <a:t>new or highly complex projects.</a:t>
            </a:r>
          </a:p>
        </p:txBody>
      </p:sp>
    </p:spTree>
    <p:extLst>
      <p:ext uri="{BB962C8B-B14F-4D97-AF65-F5344CB8AC3E}">
        <p14:creationId xmlns:p14="http://schemas.microsoft.com/office/powerpoint/2010/main" val="636612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Stage</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sz="3600" dirty="0" smtClean="0"/>
              <a:t>Review meeting participants individually go through the document to </a:t>
            </a:r>
            <a:r>
              <a:rPr lang="en-US" sz="3600" dirty="0" smtClean="0">
                <a:solidFill>
                  <a:srgbClr val="C00000"/>
                </a:solidFill>
              </a:rPr>
              <a:t>identify defects, comments and questions</a:t>
            </a:r>
            <a:r>
              <a:rPr lang="en-US" sz="3600" dirty="0" smtClean="0"/>
              <a:t> to be asked during review meeting.</a:t>
            </a:r>
          </a:p>
          <a:p>
            <a:pPr algn="just"/>
            <a:r>
              <a:rPr lang="en-US" sz="3600" dirty="0" smtClean="0"/>
              <a:t>This phase is necessary to ensure that during the meeting participants focus on </a:t>
            </a:r>
            <a:r>
              <a:rPr lang="en-US" sz="3600" dirty="0" smtClean="0">
                <a:solidFill>
                  <a:srgbClr val="C00000"/>
                </a:solidFill>
              </a:rPr>
              <a:t>subject in-hand instead of day-dreaming.</a:t>
            </a:r>
            <a:endParaRPr lang="en-US" sz="3600" dirty="0">
              <a:solidFill>
                <a:srgbClr val="C00000"/>
              </a:solidFill>
            </a:endParaRPr>
          </a:p>
        </p:txBody>
      </p:sp>
    </p:spTree>
    <p:extLst>
      <p:ext uri="{BB962C8B-B14F-4D97-AF65-F5344CB8AC3E}">
        <p14:creationId xmlns:p14="http://schemas.microsoft.com/office/powerpoint/2010/main" val="1261884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Techniques</a:t>
            </a:r>
          </a:p>
        </p:txBody>
      </p:sp>
      <p:sp>
        <p:nvSpPr>
          <p:cNvPr id="3" name="Content Placeholder 2"/>
          <p:cNvSpPr>
            <a:spLocks noGrp="1"/>
          </p:cNvSpPr>
          <p:nvPr>
            <p:ph idx="1"/>
          </p:nvPr>
        </p:nvSpPr>
        <p:spPr/>
        <p:txBody>
          <a:bodyPr>
            <a:noAutofit/>
          </a:bodyPr>
          <a:lstStyle/>
          <a:p>
            <a:r>
              <a:rPr lang="en-US" sz="2800" dirty="0" smtClean="0"/>
              <a:t>Equivalence Partitioning</a:t>
            </a:r>
          </a:p>
          <a:p>
            <a:r>
              <a:rPr lang="en-US" sz="2800" dirty="0" smtClean="0"/>
              <a:t>Boundary Value Analysis</a:t>
            </a:r>
          </a:p>
          <a:p>
            <a:r>
              <a:rPr lang="en-US" sz="2800" dirty="0" smtClean="0"/>
              <a:t>Decision Table Testing</a:t>
            </a:r>
          </a:p>
          <a:p>
            <a:r>
              <a:rPr lang="en-US" sz="2800" dirty="0" smtClean="0"/>
              <a:t>State Transition Testing</a:t>
            </a:r>
          </a:p>
          <a:p>
            <a:r>
              <a:rPr lang="en-US" sz="2800" dirty="0" smtClean="0"/>
              <a:t>Use Case Testing</a:t>
            </a:r>
          </a:p>
          <a:p>
            <a:r>
              <a:rPr lang="en-US" sz="2800" dirty="0" smtClean="0"/>
              <a:t>Static Testing (Review)</a:t>
            </a:r>
            <a:endParaRPr lang="en-US" sz="2800" dirty="0"/>
          </a:p>
        </p:txBody>
      </p:sp>
    </p:spTree>
    <p:extLst>
      <p:ext uri="{BB962C8B-B14F-4D97-AF65-F5344CB8AC3E}">
        <p14:creationId xmlns:p14="http://schemas.microsoft.com/office/powerpoint/2010/main" val="41624934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endParaRPr lang="en-US"/>
          </a:p>
        </p:txBody>
      </p:sp>
      <p:sp>
        <p:nvSpPr>
          <p:cNvPr id="4" name="Round Same Side Corner Rectangle 3"/>
          <p:cNvSpPr/>
          <p:nvPr/>
        </p:nvSpPr>
        <p:spPr>
          <a:xfrm>
            <a:off x="1226124" y="2452254"/>
            <a:ext cx="6691746" cy="361603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rgbClr val="C00000"/>
                </a:solidFill>
              </a:rPr>
              <a:t>F-48</a:t>
            </a:r>
          </a:p>
          <a:p>
            <a:pPr algn="ctr"/>
            <a:r>
              <a:rPr lang="en-US" sz="2400" b="1" dirty="0" smtClean="0"/>
              <a:t>Add a function to send an order via EMAIL</a:t>
            </a:r>
          </a:p>
          <a:p>
            <a:r>
              <a:rPr lang="en-US" sz="2800" b="1" dirty="0" smtClean="0">
                <a:solidFill>
                  <a:schemeClr val="tx1"/>
                </a:solidFill>
              </a:rPr>
              <a:t>Fields</a:t>
            </a:r>
          </a:p>
          <a:p>
            <a:pPr marL="285750" indent="-285750">
              <a:buFont typeface="Wingdings" panose="05000000000000000000" pitchFamily="2" charset="2"/>
              <a:buChar char="ü"/>
            </a:pPr>
            <a:r>
              <a:rPr lang="en-US" sz="2400" b="1" dirty="0" smtClean="0"/>
              <a:t>Email ID</a:t>
            </a:r>
          </a:p>
          <a:p>
            <a:pPr marL="285750" indent="-285750">
              <a:buFont typeface="Wingdings" panose="05000000000000000000" pitchFamily="2" charset="2"/>
              <a:buChar char="ü"/>
            </a:pPr>
            <a:r>
              <a:rPr lang="en-US" sz="2400" b="1" dirty="0" smtClean="0"/>
              <a:t>Recipient Name</a:t>
            </a:r>
          </a:p>
          <a:p>
            <a:r>
              <a:rPr lang="en-US" sz="2800" b="1" dirty="0" smtClean="0">
                <a:solidFill>
                  <a:schemeClr val="tx1"/>
                </a:solidFill>
              </a:rPr>
              <a:t>Button</a:t>
            </a:r>
          </a:p>
          <a:p>
            <a:pPr marL="285750" indent="-285750">
              <a:buFont typeface="Wingdings" panose="05000000000000000000" pitchFamily="2" charset="2"/>
              <a:buChar char="ü"/>
            </a:pPr>
            <a:r>
              <a:rPr lang="en-US" sz="2400" b="1" dirty="0" smtClean="0"/>
              <a:t>Send</a:t>
            </a:r>
            <a:endParaRPr lang="en-US" sz="2400" b="1" dirty="0"/>
          </a:p>
        </p:txBody>
      </p:sp>
    </p:spTree>
    <p:extLst>
      <p:ext uri="{BB962C8B-B14F-4D97-AF65-F5344CB8AC3E}">
        <p14:creationId xmlns:p14="http://schemas.microsoft.com/office/powerpoint/2010/main" val="42501199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Meeting</a:t>
            </a:r>
            <a:endParaRPr lang="en-US" dirty="0"/>
          </a:p>
        </p:txBody>
      </p:sp>
      <p:sp>
        <p:nvSpPr>
          <p:cNvPr id="3" name="Content Placeholder 2"/>
          <p:cNvSpPr>
            <a:spLocks noGrp="1"/>
          </p:cNvSpPr>
          <p:nvPr>
            <p:ph idx="1"/>
          </p:nvPr>
        </p:nvSpPr>
        <p:spPr>
          <a:xfrm>
            <a:off x="789711" y="2407007"/>
            <a:ext cx="7543800" cy="3848320"/>
          </a:xfrm>
        </p:spPr>
        <p:txBody>
          <a:bodyPr>
            <a:normAutofit/>
          </a:bodyPr>
          <a:lstStyle/>
          <a:p>
            <a:pPr algn="just"/>
            <a:r>
              <a:rPr lang="en-US" sz="2800" dirty="0" smtClean="0"/>
              <a:t>Here the meeting participants are assigned different roles to increase the effectiveness of the meeting.</a:t>
            </a:r>
          </a:p>
          <a:p>
            <a:pPr lvl="1" algn="just"/>
            <a:r>
              <a:rPr lang="en-US" sz="2800" dirty="0" smtClean="0"/>
              <a:t>Moderator</a:t>
            </a:r>
          </a:p>
          <a:p>
            <a:pPr lvl="1" algn="just"/>
            <a:r>
              <a:rPr lang="en-US" sz="2800" dirty="0" smtClean="0"/>
              <a:t>Author</a:t>
            </a:r>
          </a:p>
          <a:p>
            <a:pPr lvl="1" algn="just"/>
            <a:r>
              <a:rPr lang="en-US" sz="2800" dirty="0" smtClean="0"/>
              <a:t>Reviewer</a:t>
            </a:r>
          </a:p>
          <a:p>
            <a:pPr lvl="1" algn="just"/>
            <a:r>
              <a:rPr lang="en-US" sz="2800" dirty="0" smtClean="0"/>
              <a:t>Scribe/Recorder.</a:t>
            </a:r>
          </a:p>
          <a:p>
            <a:pPr algn="just"/>
            <a:endParaRPr lang="en-US" sz="2800" dirty="0"/>
          </a:p>
        </p:txBody>
      </p:sp>
    </p:spTree>
    <p:extLst>
      <p:ext uri="{BB962C8B-B14F-4D97-AF65-F5344CB8AC3E}">
        <p14:creationId xmlns:p14="http://schemas.microsoft.com/office/powerpoint/2010/main" val="9004527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Roles of meeting </a:t>
            </a:r>
            <a:endParaRPr lang="en-US" dirty="0"/>
          </a:p>
        </p:txBody>
      </p:sp>
      <p:pic>
        <p:nvPicPr>
          <p:cNvPr id="4" name="Content Placeholder 5" descr="Picture34.png"/>
          <p:cNvPicPr>
            <a:picLocks noGrp="1" noChangeAspect="1"/>
          </p:cNvPicPr>
          <p:nvPr>
            <p:ph idx="1"/>
          </p:nvPr>
        </p:nvPicPr>
        <p:blipFill>
          <a:blip r:embed="rId2"/>
          <a:stretch>
            <a:fillRect/>
          </a:stretch>
        </p:blipFill>
        <p:spPr>
          <a:xfrm>
            <a:off x="832882" y="3117219"/>
            <a:ext cx="3718337" cy="3109392"/>
          </a:xfrm>
        </p:spPr>
      </p:pic>
      <p:sp>
        <p:nvSpPr>
          <p:cNvPr id="5" name="Content Placeholder 2"/>
          <p:cNvSpPr txBox="1">
            <a:spLocks/>
          </p:cNvSpPr>
          <p:nvPr/>
        </p:nvSpPr>
        <p:spPr>
          <a:xfrm>
            <a:off x="4849860" y="3209806"/>
            <a:ext cx="3429000" cy="2819400"/>
          </a:xfrm>
          <a:prstGeom prst="rect">
            <a:avLst/>
          </a:prstGeom>
        </p:spPr>
        <p:txBody>
          <a:bodyPr vert="horz" lIns="91440" tIns="45720" rIns="91440" bIns="45720" rtlCol="0">
            <a:normAutofit/>
          </a:bodyPr>
          <a:lstStyle/>
          <a:p>
            <a:pPr marL="342900" indent="-342900" algn="ctr">
              <a:spcBef>
                <a:spcPct val="20000"/>
              </a:spcBef>
              <a:buFont typeface="Wingdings" pitchFamily="2" charset="2"/>
              <a:buChar char="q"/>
            </a:pPr>
            <a:r>
              <a:rPr lang="en-US" sz="2600" b="1" i="1" dirty="0" smtClean="0">
                <a:solidFill>
                  <a:srgbClr val="C00000"/>
                </a:solidFill>
              </a:rPr>
              <a:t>The Moderator:</a:t>
            </a:r>
            <a:r>
              <a:rPr lang="en-US" sz="2600" b="1" i="1" dirty="0" smtClean="0"/>
              <a:t> a role usually played by the manager </a:t>
            </a:r>
            <a:r>
              <a:rPr lang="en-US" sz="2600" b="1" i="1" dirty="0" smtClean="0">
                <a:solidFill>
                  <a:srgbClr val="C00000"/>
                </a:solidFill>
              </a:rPr>
              <a:t>leads the meeting and sets the agenda.</a:t>
            </a:r>
            <a:endParaRPr kumimoji="0" lang="en-US" sz="3200" b="1" i="1" u="none" strike="noStrike" kern="1200" cap="none" spc="0" normalizeH="0" baseline="0" noProof="0" dirty="0">
              <a:ln>
                <a:noFill/>
              </a:ln>
              <a:solidFill>
                <a:srgbClr val="C00000"/>
              </a:solidFill>
              <a:effectLst/>
              <a:uLnTx/>
              <a:uFillTx/>
            </a:endParaRPr>
          </a:p>
        </p:txBody>
      </p:sp>
      <p:sp>
        <p:nvSpPr>
          <p:cNvPr id="6" name="Rounded Rectangular Callout 5"/>
          <p:cNvSpPr/>
          <p:nvPr/>
        </p:nvSpPr>
        <p:spPr>
          <a:xfrm>
            <a:off x="2008908" y="2219204"/>
            <a:ext cx="1905000" cy="762000"/>
          </a:xfrm>
          <a:prstGeom prst="wedgeRoundRectCallout">
            <a:avLst>
              <a:gd name="adj1" fmla="val 3459"/>
              <a:gd name="adj2" fmla="val 101029"/>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Moderator</a:t>
            </a:r>
            <a:endParaRPr lang="en-US" sz="2800" b="1" dirty="0">
              <a:latin typeface="Bradley Hand ITC" pitchFamily="66" charset="0"/>
            </a:endParaRPr>
          </a:p>
        </p:txBody>
      </p:sp>
    </p:spTree>
    <p:extLst>
      <p:ext uri="{BB962C8B-B14F-4D97-AF65-F5344CB8AC3E}">
        <p14:creationId xmlns:p14="http://schemas.microsoft.com/office/powerpoint/2010/main" val="225778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Picture34.png"/>
          <p:cNvPicPr>
            <a:picLocks noChangeAspect="1"/>
          </p:cNvPicPr>
          <p:nvPr/>
        </p:nvPicPr>
        <p:blipFill>
          <a:blip r:embed="rId2"/>
          <a:stretch>
            <a:fillRect/>
          </a:stretch>
        </p:blipFill>
        <p:spPr>
          <a:xfrm>
            <a:off x="755068" y="3082644"/>
            <a:ext cx="4047167" cy="3101885"/>
          </a:xfrm>
          <a:prstGeom prst="rect">
            <a:avLst/>
          </a:prstGeom>
        </p:spPr>
      </p:pic>
      <p:sp>
        <p:nvSpPr>
          <p:cNvPr id="3" name="Rounded Rectangular Callout 2"/>
          <p:cNvSpPr/>
          <p:nvPr/>
        </p:nvSpPr>
        <p:spPr>
          <a:xfrm>
            <a:off x="692722" y="2128682"/>
            <a:ext cx="1905000" cy="762000"/>
          </a:xfrm>
          <a:prstGeom prst="wedgeRoundRectCallout">
            <a:avLst>
              <a:gd name="adj1" fmla="val 3459"/>
              <a:gd name="adj2" fmla="val 101029"/>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Author</a:t>
            </a:r>
            <a:endParaRPr lang="en-US" sz="2800" b="1" dirty="0">
              <a:latin typeface="Bradley Hand ITC" pitchFamily="66" charset="0"/>
            </a:endParaRPr>
          </a:p>
        </p:txBody>
      </p:sp>
      <p:sp>
        <p:nvSpPr>
          <p:cNvPr id="4" name="Content Placeholder 2"/>
          <p:cNvSpPr txBox="1">
            <a:spLocks/>
          </p:cNvSpPr>
          <p:nvPr/>
        </p:nvSpPr>
        <p:spPr>
          <a:xfrm>
            <a:off x="5003131" y="3082644"/>
            <a:ext cx="3325090" cy="2819400"/>
          </a:xfrm>
          <a:prstGeom prst="rect">
            <a:avLst/>
          </a:prstGeom>
        </p:spPr>
        <p:txBody>
          <a:bodyPr vert="horz" lIns="91440" tIns="45720" rIns="91440" bIns="45720" rtlCol="0">
            <a:normAutofit lnSpcReduction="10000"/>
          </a:bodyPr>
          <a:lstStyle/>
          <a:p>
            <a:pPr marL="342900" indent="-342900" algn="ctr">
              <a:spcBef>
                <a:spcPct val="20000"/>
              </a:spcBef>
              <a:buFont typeface="Wingdings" pitchFamily="2" charset="2"/>
              <a:buChar char="q"/>
            </a:pPr>
            <a:r>
              <a:rPr lang="en-US" sz="2600" b="1" i="1" dirty="0" smtClean="0"/>
              <a:t>The creator of the document, under review plays the role of </a:t>
            </a:r>
            <a:r>
              <a:rPr lang="en-US" sz="2600" b="1" i="1" dirty="0" smtClean="0">
                <a:solidFill>
                  <a:srgbClr val="C00000"/>
                </a:solidFill>
              </a:rPr>
              <a:t>AUTHOR</a:t>
            </a:r>
            <a:r>
              <a:rPr lang="en-US" sz="2600" b="1" i="1" dirty="0" smtClean="0"/>
              <a:t>, who reads the document and invites comments.</a:t>
            </a:r>
            <a:endParaRPr kumimoji="0" lang="en-US" sz="3200" b="1" i="1" u="none" strike="noStrike" kern="1200" cap="none" spc="0" normalizeH="0" baseline="0" noProof="0" dirty="0">
              <a:ln>
                <a:noFill/>
              </a:ln>
              <a:effectLst/>
              <a:uLnTx/>
              <a:uFillTx/>
            </a:endParaRPr>
          </a:p>
        </p:txBody>
      </p:sp>
      <p:sp>
        <p:nvSpPr>
          <p:cNvPr id="5" name="Title 4"/>
          <p:cNvSpPr>
            <a:spLocks noGrp="1"/>
          </p:cNvSpPr>
          <p:nvPr>
            <p:ph type="title"/>
          </p:nvPr>
        </p:nvSpPr>
        <p:spPr/>
        <p:txBody>
          <a:bodyPr/>
          <a:lstStyle/>
          <a:p>
            <a:r>
              <a:rPr lang="en-US" dirty="0" smtClean="0"/>
              <a:t>Roles of Meeting</a:t>
            </a:r>
            <a:endParaRPr lang="en-US" dirty="0"/>
          </a:p>
        </p:txBody>
      </p:sp>
    </p:spTree>
    <p:extLst>
      <p:ext uri="{BB962C8B-B14F-4D97-AF65-F5344CB8AC3E}">
        <p14:creationId xmlns:p14="http://schemas.microsoft.com/office/powerpoint/2010/main" val="209363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Picture34.png"/>
          <p:cNvPicPr>
            <a:picLocks noChangeAspect="1"/>
          </p:cNvPicPr>
          <p:nvPr/>
        </p:nvPicPr>
        <p:blipFill>
          <a:blip r:embed="rId2"/>
          <a:stretch>
            <a:fillRect/>
          </a:stretch>
        </p:blipFill>
        <p:spPr>
          <a:xfrm>
            <a:off x="865138" y="3138055"/>
            <a:ext cx="3900825" cy="3109593"/>
          </a:xfrm>
          <a:prstGeom prst="rect">
            <a:avLst/>
          </a:prstGeom>
        </p:spPr>
      </p:pic>
      <p:sp>
        <p:nvSpPr>
          <p:cNvPr id="3" name="Rounded Rectangular Callout 2"/>
          <p:cNvSpPr/>
          <p:nvPr/>
        </p:nvSpPr>
        <p:spPr>
          <a:xfrm>
            <a:off x="3318164" y="2223655"/>
            <a:ext cx="1905000" cy="762000"/>
          </a:xfrm>
          <a:prstGeom prst="wedgeRoundRectCallout">
            <a:avLst>
              <a:gd name="adj1" fmla="val 3459"/>
              <a:gd name="adj2" fmla="val 101029"/>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Reviewer</a:t>
            </a:r>
            <a:endParaRPr lang="en-US" sz="2800" b="1" dirty="0">
              <a:latin typeface="Bradley Hand ITC" pitchFamily="66" charset="0"/>
            </a:endParaRPr>
          </a:p>
        </p:txBody>
      </p:sp>
      <p:sp>
        <p:nvSpPr>
          <p:cNvPr id="4" name="Content Placeholder 2"/>
          <p:cNvSpPr txBox="1">
            <a:spLocks/>
          </p:cNvSpPr>
          <p:nvPr/>
        </p:nvSpPr>
        <p:spPr>
          <a:xfrm>
            <a:off x="5015346" y="3151910"/>
            <a:ext cx="3429000" cy="2819400"/>
          </a:xfrm>
          <a:prstGeom prst="rect">
            <a:avLst/>
          </a:prstGeom>
        </p:spPr>
        <p:txBody>
          <a:bodyPr vert="horz" lIns="91440" tIns="45720" rIns="91440" bIns="45720" rtlCol="0">
            <a:normAutofit/>
          </a:bodyPr>
          <a:lstStyle/>
          <a:p>
            <a:pPr marL="342900" indent="-342900" algn="ctr">
              <a:spcBef>
                <a:spcPct val="20000"/>
              </a:spcBef>
              <a:buFont typeface="Wingdings" pitchFamily="2" charset="2"/>
              <a:buChar char="q"/>
            </a:pPr>
            <a:r>
              <a:rPr lang="en-US" sz="2600" b="1" i="1" dirty="0" smtClean="0">
                <a:solidFill>
                  <a:srgbClr val="C00000"/>
                </a:solidFill>
              </a:rPr>
              <a:t>The task of the Reviewer is to communicate any defects in the work product.</a:t>
            </a:r>
            <a:endParaRPr kumimoji="0" lang="en-US" sz="3200" b="1" i="1" u="none" strike="noStrike" kern="1200" cap="none" spc="0" normalizeH="0" baseline="0" noProof="0" dirty="0">
              <a:ln>
                <a:noFill/>
              </a:ln>
              <a:solidFill>
                <a:srgbClr val="C00000"/>
              </a:solidFill>
              <a:effectLst/>
              <a:uLnTx/>
              <a:uFillTx/>
            </a:endParaRPr>
          </a:p>
        </p:txBody>
      </p:sp>
      <p:sp>
        <p:nvSpPr>
          <p:cNvPr id="5" name="Title 4"/>
          <p:cNvSpPr>
            <a:spLocks noGrp="1"/>
          </p:cNvSpPr>
          <p:nvPr>
            <p:ph type="title"/>
          </p:nvPr>
        </p:nvSpPr>
        <p:spPr/>
        <p:txBody>
          <a:bodyPr/>
          <a:lstStyle/>
          <a:p>
            <a:r>
              <a:rPr lang="en-US" dirty="0" smtClean="0"/>
              <a:t>Roles of Meeting</a:t>
            </a:r>
            <a:endParaRPr lang="en-US" dirty="0"/>
          </a:p>
        </p:txBody>
      </p:sp>
    </p:spTree>
    <p:extLst>
      <p:ext uri="{BB962C8B-B14F-4D97-AF65-F5344CB8AC3E}">
        <p14:creationId xmlns:p14="http://schemas.microsoft.com/office/powerpoint/2010/main" val="306349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Functional Design Document</a:t>
            </a:r>
            <a:endParaRPr lang="en-US" dirty="0"/>
          </a:p>
        </p:txBody>
      </p:sp>
      <p:sp>
        <p:nvSpPr>
          <p:cNvPr id="5" name="Round Same Side Corner Rectangle 4"/>
          <p:cNvSpPr/>
          <p:nvPr/>
        </p:nvSpPr>
        <p:spPr>
          <a:xfrm>
            <a:off x="1521303" y="2369127"/>
            <a:ext cx="6109858" cy="3041073"/>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rgbClr val="C00000"/>
                </a:solidFill>
              </a:rPr>
              <a:t>F-48</a:t>
            </a:r>
          </a:p>
          <a:p>
            <a:pPr algn="ctr"/>
            <a:r>
              <a:rPr lang="en-US" sz="2400" b="1" dirty="0" smtClean="0"/>
              <a:t>Add a function to send an order via EMAIL</a:t>
            </a:r>
          </a:p>
          <a:p>
            <a:r>
              <a:rPr lang="en-US" sz="2800" b="1" dirty="0" smtClean="0">
                <a:solidFill>
                  <a:schemeClr val="tx1"/>
                </a:solidFill>
              </a:rPr>
              <a:t>Fields</a:t>
            </a:r>
          </a:p>
          <a:p>
            <a:pPr marL="285750" indent="-285750">
              <a:buFont typeface="Wingdings" panose="05000000000000000000" pitchFamily="2" charset="2"/>
              <a:buChar char="ü"/>
            </a:pPr>
            <a:r>
              <a:rPr lang="en-US" sz="2400" b="1" dirty="0" smtClean="0"/>
              <a:t>Email ID</a:t>
            </a:r>
          </a:p>
          <a:p>
            <a:pPr marL="285750" indent="-285750">
              <a:buFont typeface="Wingdings" panose="05000000000000000000" pitchFamily="2" charset="2"/>
              <a:buChar char="ü"/>
            </a:pPr>
            <a:r>
              <a:rPr lang="en-US" sz="2400" b="1" dirty="0" smtClean="0"/>
              <a:t>Recipient Name</a:t>
            </a:r>
          </a:p>
          <a:p>
            <a:r>
              <a:rPr lang="en-US" sz="2800" b="1" dirty="0" smtClean="0">
                <a:solidFill>
                  <a:schemeClr val="tx1"/>
                </a:solidFill>
              </a:rPr>
              <a:t>Button</a:t>
            </a:r>
          </a:p>
          <a:p>
            <a:pPr marL="285750" indent="-285750">
              <a:buFont typeface="Wingdings" panose="05000000000000000000" pitchFamily="2" charset="2"/>
              <a:buChar char="ü"/>
            </a:pPr>
            <a:r>
              <a:rPr lang="en-US" sz="2400" b="1" dirty="0" smtClean="0"/>
              <a:t>Send</a:t>
            </a:r>
            <a:endParaRPr lang="en-US" sz="2400" b="1" dirty="0"/>
          </a:p>
        </p:txBody>
      </p:sp>
      <p:sp>
        <p:nvSpPr>
          <p:cNvPr id="6" name="TextBox 5"/>
          <p:cNvSpPr txBox="1"/>
          <p:nvPr/>
        </p:nvSpPr>
        <p:spPr>
          <a:xfrm>
            <a:off x="561109" y="5410200"/>
            <a:ext cx="8104910" cy="830997"/>
          </a:xfrm>
          <a:prstGeom prst="rect">
            <a:avLst/>
          </a:prstGeom>
          <a:noFill/>
        </p:spPr>
        <p:txBody>
          <a:bodyPr wrap="square" rtlCol="0">
            <a:spAutoFit/>
          </a:bodyPr>
          <a:lstStyle/>
          <a:p>
            <a:pPr algn="ctr"/>
            <a:r>
              <a:rPr lang="en-US" sz="2400" b="1" i="1" dirty="0" smtClean="0"/>
              <a:t>Suppose one of the reviewer said that it would be nice to have a </a:t>
            </a:r>
            <a:r>
              <a:rPr lang="en-US" sz="2400" b="1" i="1" dirty="0" smtClean="0">
                <a:solidFill>
                  <a:srgbClr val="C00000"/>
                </a:solidFill>
              </a:rPr>
              <a:t>reset button</a:t>
            </a:r>
            <a:r>
              <a:rPr lang="en-US" sz="2400" b="1" i="1" dirty="0" smtClean="0"/>
              <a:t>. The author agrees to the suggestion.</a:t>
            </a:r>
          </a:p>
        </p:txBody>
      </p:sp>
    </p:spTree>
    <p:extLst>
      <p:ext uri="{BB962C8B-B14F-4D97-AF65-F5344CB8AC3E}">
        <p14:creationId xmlns:p14="http://schemas.microsoft.com/office/powerpoint/2010/main" val="2703756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Capture.PNG"/>
          <p:cNvPicPr>
            <a:picLocks noChangeAspect="1"/>
          </p:cNvPicPr>
          <p:nvPr/>
        </p:nvPicPr>
        <p:blipFill>
          <a:blip r:embed="rId2"/>
          <a:srcRect r="66979"/>
          <a:stretch>
            <a:fillRect/>
          </a:stretch>
        </p:blipFill>
        <p:spPr>
          <a:xfrm>
            <a:off x="1267691" y="775854"/>
            <a:ext cx="2941793" cy="5285127"/>
          </a:xfrm>
          <a:prstGeom prst="rect">
            <a:avLst/>
          </a:prstGeom>
        </p:spPr>
      </p:pic>
      <p:sp>
        <p:nvSpPr>
          <p:cNvPr id="4" name="Oval 3"/>
          <p:cNvSpPr/>
          <p:nvPr/>
        </p:nvSpPr>
        <p:spPr>
          <a:xfrm>
            <a:off x="1152451" y="775854"/>
            <a:ext cx="3204804" cy="9029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555623" y="1228889"/>
            <a:ext cx="3733800" cy="4401205"/>
          </a:xfrm>
          <a:prstGeom prst="rect">
            <a:avLst/>
          </a:prstGeom>
          <a:noFill/>
        </p:spPr>
        <p:txBody>
          <a:bodyPr wrap="square" rtlCol="0">
            <a:spAutoFit/>
          </a:bodyPr>
          <a:lstStyle/>
          <a:p>
            <a:pPr algn="ctr">
              <a:buFont typeface="Wingdings" pitchFamily="2" charset="2"/>
              <a:buChar char="q"/>
            </a:pPr>
            <a:r>
              <a:rPr lang="en-US" sz="2800" b="1" i="1" dirty="0" smtClean="0"/>
              <a:t>Another review comment is: there is no mention is to where in the </a:t>
            </a:r>
            <a:r>
              <a:rPr lang="en-US" sz="2800" b="1" i="1" dirty="0" smtClean="0">
                <a:solidFill>
                  <a:srgbClr val="C00000"/>
                </a:solidFill>
              </a:rPr>
              <a:t>menu item the email functionality will appear,</a:t>
            </a:r>
            <a:r>
              <a:rPr lang="en-US" sz="2800" b="1" i="1" dirty="0" smtClean="0"/>
              <a:t> again the author accepts and agrees to make changes</a:t>
            </a:r>
          </a:p>
          <a:p>
            <a:pPr algn="ctr">
              <a:buFont typeface="Wingdings" pitchFamily="2" charset="2"/>
              <a:buChar char="q"/>
            </a:pPr>
            <a:endParaRPr lang="en-US" sz="2800" b="1" i="1" dirty="0"/>
          </a:p>
        </p:txBody>
      </p:sp>
    </p:spTree>
    <p:extLst>
      <p:ext uri="{BB962C8B-B14F-4D97-AF65-F5344CB8AC3E}">
        <p14:creationId xmlns:p14="http://schemas.microsoft.com/office/powerpoint/2010/main" val="29778992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of Meeting</a:t>
            </a:r>
            <a:endParaRPr lang="en-US" dirty="0"/>
          </a:p>
        </p:txBody>
      </p:sp>
      <p:pic>
        <p:nvPicPr>
          <p:cNvPr id="3" name="Content Placeholder 5" descr="Picture34.png"/>
          <p:cNvPicPr>
            <a:picLocks noChangeAspect="1"/>
          </p:cNvPicPr>
          <p:nvPr/>
        </p:nvPicPr>
        <p:blipFill>
          <a:blip r:embed="rId2"/>
          <a:stretch>
            <a:fillRect/>
          </a:stretch>
        </p:blipFill>
        <p:spPr>
          <a:xfrm>
            <a:off x="898175" y="3013364"/>
            <a:ext cx="3678057" cy="3075708"/>
          </a:xfrm>
          <a:prstGeom prst="rect">
            <a:avLst/>
          </a:prstGeom>
        </p:spPr>
      </p:pic>
      <p:sp>
        <p:nvSpPr>
          <p:cNvPr id="4" name="Rounded Rectangular Callout 3"/>
          <p:cNvSpPr/>
          <p:nvPr/>
        </p:nvSpPr>
        <p:spPr>
          <a:xfrm>
            <a:off x="2671232" y="2632364"/>
            <a:ext cx="1905000" cy="762000"/>
          </a:xfrm>
          <a:prstGeom prst="wedgeRoundRectCallout">
            <a:avLst>
              <a:gd name="adj1" fmla="val 3459"/>
              <a:gd name="adj2" fmla="val 101029"/>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Scribe</a:t>
            </a:r>
            <a:endParaRPr lang="en-US" sz="2800" b="1" dirty="0">
              <a:latin typeface="Bradley Hand ITC" pitchFamily="66" charset="0"/>
            </a:endParaRPr>
          </a:p>
        </p:txBody>
      </p:sp>
      <p:sp>
        <p:nvSpPr>
          <p:cNvPr id="5" name="Content Placeholder 2"/>
          <p:cNvSpPr txBox="1">
            <a:spLocks/>
          </p:cNvSpPr>
          <p:nvPr/>
        </p:nvSpPr>
        <p:spPr>
          <a:xfrm>
            <a:off x="4828309" y="3013364"/>
            <a:ext cx="3429000" cy="2819400"/>
          </a:xfrm>
          <a:prstGeom prst="rect">
            <a:avLst/>
          </a:prstGeom>
        </p:spPr>
        <p:txBody>
          <a:bodyPr vert="horz" lIns="91440" tIns="45720" rIns="91440" bIns="45720" rtlCol="0">
            <a:normAutofit lnSpcReduction="10000"/>
          </a:bodyPr>
          <a:lstStyle/>
          <a:p>
            <a:pPr marL="342900" indent="-342900" algn="ctr">
              <a:spcBef>
                <a:spcPct val="20000"/>
              </a:spcBef>
              <a:buFont typeface="Wingdings" pitchFamily="2" charset="2"/>
              <a:buChar char="q"/>
            </a:pPr>
            <a:r>
              <a:rPr lang="en-US" sz="2600" b="1" i="1" dirty="0" smtClean="0"/>
              <a:t>The meeting participant playing the role of </a:t>
            </a:r>
            <a:r>
              <a:rPr lang="en-US" sz="2600" b="1" i="1" dirty="0" smtClean="0">
                <a:solidFill>
                  <a:srgbClr val="C00000"/>
                </a:solidFill>
              </a:rPr>
              <a:t>scribe </a:t>
            </a:r>
            <a:r>
              <a:rPr lang="en-US" sz="2600" b="1" i="1" dirty="0" smtClean="0"/>
              <a:t>also known as </a:t>
            </a:r>
            <a:r>
              <a:rPr lang="en-US" sz="2600" b="1" i="1" dirty="0" smtClean="0">
                <a:solidFill>
                  <a:srgbClr val="C00000"/>
                </a:solidFill>
              </a:rPr>
              <a:t>recorder</a:t>
            </a:r>
            <a:r>
              <a:rPr lang="en-US" sz="2600" b="1" i="1" dirty="0" smtClean="0"/>
              <a:t>) , will note down these defect or suggestion</a:t>
            </a:r>
            <a:endParaRPr kumimoji="0" lang="en-US" sz="3200" b="1" i="1" u="none" strike="noStrike" kern="1200" cap="none" spc="0" normalizeH="0" baseline="0" noProof="0" dirty="0">
              <a:ln>
                <a:noFill/>
              </a:ln>
              <a:effectLst/>
              <a:uLnTx/>
              <a:uFillTx/>
            </a:endParaRPr>
          </a:p>
        </p:txBody>
      </p:sp>
    </p:spTree>
    <p:extLst>
      <p:ext uri="{BB962C8B-B14F-4D97-AF65-F5344CB8AC3E}">
        <p14:creationId xmlns:p14="http://schemas.microsoft.com/office/powerpoint/2010/main" val="234835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of Meeting</a:t>
            </a:r>
            <a:endParaRPr lang="en-US" dirty="0"/>
          </a:p>
        </p:txBody>
      </p:sp>
      <p:pic>
        <p:nvPicPr>
          <p:cNvPr id="3" name="Content Placeholder 5" descr="Picture34.png"/>
          <p:cNvPicPr>
            <a:picLocks noChangeAspect="1"/>
          </p:cNvPicPr>
          <p:nvPr/>
        </p:nvPicPr>
        <p:blipFill>
          <a:blip r:embed="rId2"/>
          <a:stretch>
            <a:fillRect/>
          </a:stretch>
        </p:blipFill>
        <p:spPr>
          <a:xfrm>
            <a:off x="670726" y="2819400"/>
            <a:ext cx="4009415" cy="3352800"/>
          </a:xfrm>
          <a:prstGeom prst="rect">
            <a:avLst/>
          </a:prstGeom>
        </p:spPr>
      </p:pic>
      <p:sp>
        <p:nvSpPr>
          <p:cNvPr id="4" name="Rounded Rectangular Callout 3"/>
          <p:cNvSpPr/>
          <p:nvPr/>
        </p:nvSpPr>
        <p:spPr>
          <a:xfrm>
            <a:off x="1201849" y="2639291"/>
            <a:ext cx="1905000" cy="762000"/>
          </a:xfrm>
          <a:prstGeom prst="wedgeRoundRectCallout">
            <a:avLst>
              <a:gd name="adj1" fmla="val 3459"/>
              <a:gd name="adj2" fmla="val 101029"/>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Reviewer</a:t>
            </a:r>
            <a:endParaRPr lang="en-US" sz="2800" b="1" dirty="0">
              <a:latin typeface="Bradley Hand ITC" pitchFamily="66" charset="0"/>
            </a:endParaRPr>
          </a:p>
        </p:txBody>
      </p:sp>
      <p:sp>
        <p:nvSpPr>
          <p:cNvPr id="5" name="Content Placeholder 2"/>
          <p:cNvSpPr txBox="1">
            <a:spLocks/>
          </p:cNvSpPr>
          <p:nvPr/>
        </p:nvSpPr>
        <p:spPr>
          <a:xfrm>
            <a:off x="4680141" y="2819400"/>
            <a:ext cx="3429000" cy="2819400"/>
          </a:xfrm>
          <a:prstGeom prst="rect">
            <a:avLst/>
          </a:prstGeom>
        </p:spPr>
        <p:txBody>
          <a:bodyPr vert="horz" lIns="91440" tIns="45720" rIns="91440" bIns="45720" rtlCol="0">
            <a:normAutofit lnSpcReduction="10000"/>
          </a:bodyPr>
          <a:lstStyle/>
          <a:p>
            <a:pPr marL="342900" indent="-342900" algn="ctr">
              <a:spcBef>
                <a:spcPct val="20000"/>
              </a:spcBef>
              <a:buFont typeface="Wingdings" pitchFamily="2" charset="2"/>
              <a:buChar char="q"/>
            </a:pPr>
            <a:r>
              <a:rPr lang="en-US" sz="2600" b="1" i="1" dirty="0" smtClean="0"/>
              <a:t>One young reviewer suggests the </a:t>
            </a:r>
            <a:r>
              <a:rPr lang="en-US" sz="2600" b="1" i="1" dirty="0" smtClean="0">
                <a:solidFill>
                  <a:srgbClr val="C00000"/>
                </a:solidFill>
              </a:rPr>
              <a:t>possibility to share the ticket via Social Networking sites like Facebook, </a:t>
            </a:r>
            <a:r>
              <a:rPr lang="en-US" sz="2600" b="1" i="1" dirty="0" err="1" smtClean="0">
                <a:solidFill>
                  <a:srgbClr val="C00000"/>
                </a:solidFill>
              </a:rPr>
              <a:t>Orkut</a:t>
            </a:r>
            <a:r>
              <a:rPr lang="en-US" sz="2600" b="1" i="1" dirty="0" smtClean="0">
                <a:solidFill>
                  <a:srgbClr val="C00000"/>
                </a:solidFill>
              </a:rPr>
              <a:t> and so on.</a:t>
            </a:r>
            <a:endParaRPr kumimoji="0" lang="en-US" sz="3200" b="1" i="1" u="none" strike="noStrike" kern="1200" cap="none" spc="0" normalizeH="0" baseline="0" noProof="0" dirty="0">
              <a:ln>
                <a:noFill/>
              </a:ln>
              <a:solidFill>
                <a:srgbClr val="C00000"/>
              </a:solidFill>
              <a:effectLst/>
              <a:uLnTx/>
              <a:uFillTx/>
            </a:endParaRPr>
          </a:p>
        </p:txBody>
      </p:sp>
    </p:spTree>
    <p:extLst>
      <p:ext uri="{BB962C8B-B14F-4D97-AF65-F5344CB8AC3E}">
        <p14:creationId xmlns:p14="http://schemas.microsoft.com/office/powerpoint/2010/main" val="258266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of Meeting</a:t>
            </a:r>
            <a:endParaRPr lang="en-US" dirty="0"/>
          </a:p>
        </p:txBody>
      </p:sp>
      <p:pic>
        <p:nvPicPr>
          <p:cNvPr id="3" name="Content Placeholder 4" descr="Picture34.png"/>
          <p:cNvPicPr>
            <a:picLocks noChangeAspect="1"/>
          </p:cNvPicPr>
          <p:nvPr/>
        </p:nvPicPr>
        <p:blipFill>
          <a:blip r:embed="rId3"/>
          <a:stretch>
            <a:fillRect/>
          </a:stretch>
        </p:blipFill>
        <p:spPr>
          <a:xfrm>
            <a:off x="966381" y="2824073"/>
            <a:ext cx="3921578" cy="3279348"/>
          </a:xfrm>
          <a:prstGeom prst="rect">
            <a:avLst/>
          </a:prstGeom>
        </p:spPr>
      </p:pic>
      <p:pic>
        <p:nvPicPr>
          <p:cNvPr id="4" name="Picture 2"/>
          <p:cNvPicPr>
            <a:picLocks noChangeAspect="1" noChangeArrowheads="1"/>
          </p:cNvPicPr>
          <p:nvPr/>
        </p:nvPicPr>
        <p:blipFill>
          <a:blip r:embed="rId4"/>
          <a:srcRect l="57394" t="41666" r="19766" b="26042"/>
          <a:stretch>
            <a:fillRect/>
          </a:stretch>
        </p:blipFill>
        <p:spPr bwMode="auto">
          <a:xfrm>
            <a:off x="5178878" y="3255818"/>
            <a:ext cx="2971800" cy="2362200"/>
          </a:xfrm>
          <a:prstGeom prst="rect">
            <a:avLst/>
          </a:prstGeom>
          <a:noFill/>
          <a:ln w="9525">
            <a:noFill/>
            <a:miter lim="800000"/>
            <a:headEnd/>
            <a:tailEnd/>
          </a:ln>
          <a:effectLst/>
        </p:spPr>
      </p:pic>
      <p:sp>
        <p:nvSpPr>
          <p:cNvPr id="5" name="Rounded Rectangular Callout 4"/>
          <p:cNvSpPr/>
          <p:nvPr/>
        </p:nvSpPr>
        <p:spPr>
          <a:xfrm>
            <a:off x="616528" y="1890406"/>
            <a:ext cx="1905000" cy="762000"/>
          </a:xfrm>
          <a:prstGeom prst="wedgeRoundRectCallout">
            <a:avLst>
              <a:gd name="adj1" fmla="val 3459"/>
              <a:gd name="adj2" fmla="val 101029"/>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Author</a:t>
            </a:r>
            <a:endParaRPr lang="en-US" sz="2800" b="1" dirty="0">
              <a:latin typeface="Bradley Hand ITC" pitchFamily="66" charset="0"/>
            </a:endParaRPr>
          </a:p>
        </p:txBody>
      </p:sp>
      <p:sp>
        <p:nvSpPr>
          <p:cNvPr id="6" name="Rounded Rectangular Callout 5"/>
          <p:cNvSpPr/>
          <p:nvPr/>
        </p:nvSpPr>
        <p:spPr>
          <a:xfrm>
            <a:off x="1257300" y="5237018"/>
            <a:ext cx="1905000" cy="762000"/>
          </a:xfrm>
          <a:prstGeom prst="wedgeRoundRectCallout">
            <a:avLst>
              <a:gd name="adj1" fmla="val 5608"/>
              <a:gd name="adj2" fmla="val -137180"/>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Reviewer</a:t>
            </a:r>
            <a:endParaRPr lang="en-US" sz="2800" b="1" dirty="0">
              <a:latin typeface="Bradley Hand ITC" pitchFamily="66" charset="0"/>
            </a:endParaRPr>
          </a:p>
        </p:txBody>
      </p:sp>
    </p:spTree>
    <p:extLst>
      <p:ext uri="{BB962C8B-B14F-4D97-AF65-F5344CB8AC3E}">
        <p14:creationId xmlns:p14="http://schemas.microsoft.com/office/powerpoint/2010/main" val="61576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strVal val="#ppt_w*0.70"/>
                                          </p:val>
                                        </p:tav>
                                        <p:tav tm="100000">
                                          <p:val>
                                            <p:strVal val="#ppt_w"/>
                                          </p:val>
                                        </p:tav>
                                      </p:tavLst>
                                    </p:anim>
                                    <p:anim calcmode="lin" valueType="num">
                                      <p:cBhvr>
                                        <p:cTn id="22" dur="500" fill="hold"/>
                                        <p:tgtEl>
                                          <p:spTgt spid="4"/>
                                        </p:tgtEl>
                                        <p:attrNameLst>
                                          <p:attrName>ppt_h</p:attrName>
                                        </p:attrNameLst>
                                      </p:cBhvr>
                                      <p:tavLst>
                                        <p:tav tm="0">
                                          <p:val>
                                            <p:strVal val="#ppt_h"/>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Equivalence Partitioning</a:t>
            </a:r>
            <a:endParaRPr lang="en-US" dirty="0"/>
          </a:p>
        </p:txBody>
      </p:sp>
      <p:sp>
        <p:nvSpPr>
          <p:cNvPr id="3" name="Content Placeholder 2"/>
          <p:cNvSpPr>
            <a:spLocks noGrp="1"/>
          </p:cNvSpPr>
          <p:nvPr>
            <p:ph idx="1"/>
          </p:nvPr>
        </p:nvSpPr>
        <p:spPr/>
        <p:txBody>
          <a:bodyPr>
            <a:normAutofit/>
          </a:bodyPr>
          <a:lstStyle/>
          <a:p>
            <a:r>
              <a:rPr lang="en-US" sz="2800" dirty="0" smtClean="0"/>
              <a:t>It is a </a:t>
            </a:r>
            <a:r>
              <a:rPr lang="en-US" sz="2800" dirty="0" smtClean="0">
                <a:solidFill>
                  <a:srgbClr val="C00000"/>
                </a:solidFill>
              </a:rPr>
              <a:t>black </a:t>
            </a:r>
            <a:r>
              <a:rPr lang="en-US" sz="2800" dirty="0">
                <a:solidFill>
                  <a:srgbClr val="C00000"/>
                </a:solidFill>
              </a:rPr>
              <a:t>box technique </a:t>
            </a:r>
            <a:r>
              <a:rPr lang="en-US" sz="2800" dirty="0"/>
              <a:t>(code is not visible to tester) which can be applied to all levels of testing like unit, integration, system etc. </a:t>
            </a:r>
          </a:p>
          <a:p>
            <a:r>
              <a:rPr lang="en-US" sz="2800" dirty="0"/>
              <a:t>In this </a:t>
            </a:r>
            <a:r>
              <a:rPr lang="en-US" sz="2800" dirty="0" smtClean="0"/>
              <a:t>technique, </a:t>
            </a:r>
            <a:r>
              <a:rPr lang="en-US" sz="2800" dirty="0" smtClean="0">
                <a:solidFill>
                  <a:srgbClr val="C00000"/>
                </a:solidFill>
              </a:rPr>
              <a:t>you </a:t>
            </a:r>
            <a:r>
              <a:rPr lang="en-US" sz="2800" dirty="0">
                <a:solidFill>
                  <a:srgbClr val="C00000"/>
                </a:solidFill>
              </a:rPr>
              <a:t>divide set of test condition into partition that can be considered the same. </a:t>
            </a:r>
          </a:p>
          <a:p>
            <a:endParaRPr lang="en-US" sz="2800" dirty="0"/>
          </a:p>
        </p:txBody>
      </p:sp>
    </p:spTree>
    <p:extLst>
      <p:ext uri="{BB962C8B-B14F-4D97-AF65-F5344CB8AC3E}">
        <p14:creationId xmlns:p14="http://schemas.microsoft.com/office/powerpoint/2010/main" val="11456719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of Meeting</a:t>
            </a:r>
            <a:endParaRPr lang="en-US" dirty="0"/>
          </a:p>
        </p:txBody>
      </p:sp>
      <p:pic>
        <p:nvPicPr>
          <p:cNvPr id="3" name="Content Placeholder 5" descr="Picture34.png"/>
          <p:cNvPicPr>
            <a:picLocks noChangeAspect="1"/>
          </p:cNvPicPr>
          <p:nvPr/>
        </p:nvPicPr>
        <p:blipFill>
          <a:blip r:embed="rId3"/>
          <a:stretch>
            <a:fillRect/>
          </a:stretch>
        </p:blipFill>
        <p:spPr>
          <a:xfrm>
            <a:off x="746423" y="2888675"/>
            <a:ext cx="4009415" cy="3352800"/>
          </a:xfrm>
          <a:prstGeom prst="rect">
            <a:avLst/>
          </a:prstGeom>
        </p:spPr>
      </p:pic>
      <p:sp>
        <p:nvSpPr>
          <p:cNvPr id="4" name="Rounded Rectangular Callout 3"/>
          <p:cNvSpPr/>
          <p:nvPr/>
        </p:nvSpPr>
        <p:spPr>
          <a:xfrm>
            <a:off x="2092037" y="2082888"/>
            <a:ext cx="1905000" cy="762000"/>
          </a:xfrm>
          <a:prstGeom prst="wedgeRoundRectCallout">
            <a:avLst>
              <a:gd name="adj1" fmla="val 3459"/>
              <a:gd name="adj2" fmla="val 101029"/>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Moderator</a:t>
            </a:r>
            <a:endParaRPr lang="en-US" sz="2800" b="1" dirty="0">
              <a:latin typeface="Bradley Hand ITC" pitchFamily="66" charset="0"/>
            </a:endParaRPr>
          </a:p>
        </p:txBody>
      </p:sp>
      <p:sp>
        <p:nvSpPr>
          <p:cNvPr id="5" name="Content Placeholder 2"/>
          <p:cNvSpPr txBox="1">
            <a:spLocks/>
          </p:cNvSpPr>
          <p:nvPr/>
        </p:nvSpPr>
        <p:spPr>
          <a:xfrm>
            <a:off x="4932218" y="2763984"/>
            <a:ext cx="3429000" cy="2819400"/>
          </a:xfrm>
          <a:prstGeom prst="rect">
            <a:avLst/>
          </a:prstGeom>
        </p:spPr>
        <p:txBody>
          <a:bodyPr vert="horz" lIns="91440" tIns="45720" rIns="91440" bIns="45720" rtlCol="0">
            <a:normAutofit/>
          </a:bodyPr>
          <a:lstStyle/>
          <a:p>
            <a:pPr marL="342900" indent="-342900" algn="ctr">
              <a:spcBef>
                <a:spcPct val="20000"/>
              </a:spcBef>
              <a:buFont typeface="Wingdings" pitchFamily="2" charset="2"/>
              <a:buChar char="q"/>
            </a:pPr>
            <a:r>
              <a:rPr lang="en-US" sz="2600" b="1" i="1" dirty="0" smtClean="0">
                <a:solidFill>
                  <a:srgbClr val="C00000"/>
                </a:solidFill>
              </a:rPr>
              <a:t>The Moderator: </a:t>
            </a:r>
            <a:r>
              <a:rPr kumimoji="0" lang="en-US" sz="2600" b="1" i="1" u="none" strike="noStrike" kern="1200" cap="none" spc="0" normalizeH="0" baseline="0" noProof="0" dirty="0" smtClean="0">
                <a:ln>
                  <a:noFill/>
                </a:ln>
                <a:effectLst/>
                <a:uLnTx/>
                <a:uFillTx/>
              </a:rPr>
              <a:t>Ask</a:t>
            </a:r>
            <a:r>
              <a:rPr kumimoji="0" lang="en-US" sz="2600" b="1" i="1" u="none" strike="noStrike" kern="1200" cap="none" spc="0" normalizeH="0" noProof="0" dirty="0" smtClean="0">
                <a:ln>
                  <a:noFill/>
                </a:ln>
                <a:effectLst/>
                <a:uLnTx/>
                <a:uFillTx/>
              </a:rPr>
              <a:t> the client whether he needs sharing via social networking </a:t>
            </a:r>
            <a:endParaRPr kumimoji="0" lang="en-US" sz="3200" b="1" i="1" u="none" strike="noStrike" kern="1200" cap="none" spc="0" normalizeH="0" baseline="0" noProof="0" dirty="0">
              <a:ln>
                <a:noFill/>
              </a:ln>
              <a:effectLst/>
              <a:uLnTx/>
              <a:uFillTx/>
            </a:endParaRPr>
          </a:p>
        </p:txBody>
      </p:sp>
    </p:spTree>
    <p:extLst>
      <p:ext uri="{BB962C8B-B14F-4D97-AF65-F5344CB8AC3E}">
        <p14:creationId xmlns:p14="http://schemas.microsoft.com/office/powerpoint/2010/main" val="333919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Meeting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92209017"/>
              </p:ext>
            </p:extLst>
          </p:nvPr>
        </p:nvGraphicFramePr>
        <p:xfrm>
          <a:off x="1176338" y="2490788"/>
          <a:ext cx="6799262" cy="2926080"/>
        </p:xfrm>
        <a:graphic>
          <a:graphicData uri="http://schemas.openxmlformats.org/drawingml/2006/table">
            <a:tbl>
              <a:tblPr firstRow="1" bandRow="1">
                <a:tableStyleId>{5C22544A-7EE6-4342-B048-85BDC9FD1C3A}</a:tableStyleId>
              </a:tblPr>
              <a:tblGrid>
                <a:gridCol w="610898"/>
                <a:gridCol w="6188364"/>
              </a:tblGrid>
              <a:tr h="370840">
                <a:tc>
                  <a:txBody>
                    <a:bodyPr/>
                    <a:lstStyle/>
                    <a:p>
                      <a:r>
                        <a:rPr lang="en-US" sz="2800" dirty="0" err="1" smtClean="0"/>
                        <a:t>Sr</a:t>
                      </a:r>
                      <a:r>
                        <a:rPr lang="en-US" sz="2800" dirty="0" smtClean="0"/>
                        <a:t>#</a:t>
                      </a:r>
                      <a:endParaRPr lang="en-US" sz="2800" dirty="0"/>
                    </a:p>
                  </a:txBody>
                  <a:tcPr/>
                </a:tc>
                <a:tc>
                  <a:txBody>
                    <a:bodyPr/>
                    <a:lstStyle/>
                    <a:p>
                      <a:r>
                        <a:rPr lang="en-US" sz="2800" dirty="0" smtClean="0"/>
                        <a:t>Review Comments</a:t>
                      </a:r>
                      <a:endParaRPr lang="en-US" sz="2800" dirty="0"/>
                    </a:p>
                  </a:txBody>
                  <a:tcPr/>
                </a:tc>
              </a:tr>
              <a:tr h="370840">
                <a:tc>
                  <a:txBody>
                    <a:bodyPr/>
                    <a:lstStyle/>
                    <a:p>
                      <a:r>
                        <a:rPr lang="en-US" sz="2800" dirty="0" smtClean="0"/>
                        <a:t>1.</a:t>
                      </a:r>
                      <a:endParaRPr lang="en-US" sz="2800" dirty="0"/>
                    </a:p>
                  </a:txBody>
                  <a:tcPr/>
                </a:tc>
                <a:tc>
                  <a:txBody>
                    <a:bodyPr/>
                    <a:lstStyle/>
                    <a:p>
                      <a:r>
                        <a:rPr lang="en-US" sz="2800" dirty="0" smtClean="0"/>
                        <a:t>Add Reset Button</a:t>
                      </a:r>
                      <a:endParaRPr lang="en-US" sz="2800" dirty="0"/>
                    </a:p>
                  </a:txBody>
                  <a:tcPr/>
                </a:tc>
              </a:tr>
              <a:tr h="370840">
                <a:tc>
                  <a:txBody>
                    <a:bodyPr/>
                    <a:lstStyle/>
                    <a:p>
                      <a:r>
                        <a:rPr lang="en-US" sz="2800" dirty="0" smtClean="0"/>
                        <a:t>2.</a:t>
                      </a:r>
                      <a:endParaRPr lang="en-US" sz="2800" dirty="0"/>
                    </a:p>
                  </a:txBody>
                  <a:tcPr/>
                </a:tc>
                <a:tc>
                  <a:txBody>
                    <a:bodyPr/>
                    <a:lstStyle/>
                    <a:p>
                      <a:r>
                        <a:rPr lang="en-US" sz="2800" dirty="0" smtClean="0"/>
                        <a:t>Add Detail about Menu</a:t>
                      </a:r>
                      <a:endParaRPr lang="en-US" sz="2800" dirty="0"/>
                    </a:p>
                  </a:txBody>
                  <a:tcPr/>
                </a:tc>
              </a:tr>
              <a:tr h="370840">
                <a:tc>
                  <a:txBody>
                    <a:bodyPr/>
                    <a:lstStyle/>
                    <a:p>
                      <a:r>
                        <a:rPr lang="en-US" sz="2800" dirty="0" smtClean="0"/>
                        <a:t>3.</a:t>
                      </a:r>
                      <a:endParaRPr lang="en-US" sz="2800" dirty="0"/>
                    </a:p>
                  </a:txBody>
                  <a:tcPr/>
                </a:tc>
                <a:tc>
                  <a:txBody>
                    <a:bodyPr/>
                    <a:lstStyle/>
                    <a:p>
                      <a:r>
                        <a:rPr lang="en-US" sz="2800" dirty="0" smtClean="0"/>
                        <a:t>Ask</a:t>
                      </a:r>
                      <a:r>
                        <a:rPr lang="en-US" sz="2800" baseline="0" dirty="0" smtClean="0"/>
                        <a:t> the client about facility to share via social networking sites.</a:t>
                      </a:r>
                      <a:endParaRPr lang="en-US" sz="2800" dirty="0"/>
                    </a:p>
                  </a:txBody>
                  <a:tcPr/>
                </a:tc>
              </a:tr>
            </a:tbl>
          </a:graphicData>
        </a:graphic>
      </p:graphicFrame>
    </p:spTree>
    <p:extLst>
      <p:ext uri="{BB962C8B-B14F-4D97-AF65-F5344CB8AC3E}">
        <p14:creationId xmlns:p14="http://schemas.microsoft.com/office/powerpoint/2010/main" val="34402615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54138" y="440069"/>
            <a:ext cx="6799262" cy="1303338"/>
          </a:xfrm>
        </p:spPr>
        <p:txBody>
          <a:bodyPr>
            <a:normAutofit/>
          </a:bodyPr>
          <a:lstStyle/>
          <a:p>
            <a:r>
              <a:rPr lang="en-US" b="1" dirty="0" smtClean="0">
                <a:ln w="28575">
                  <a:solidFill>
                    <a:schemeClr val="accent2">
                      <a:satMod val="140000"/>
                    </a:schemeClr>
                  </a:solidFill>
                  <a:prstDash val="solid"/>
                  <a:miter lim="800000"/>
                </a:ln>
                <a:noFill/>
                <a:effectLst>
                  <a:outerShdw blurRad="25500" dist="23000" dir="7020000" algn="tl">
                    <a:srgbClr val="000000">
                      <a:alpha val="50000"/>
                    </a:srgbClr>
                  </a:outerShdw>
                </a:effectLst>
                <a:latin typeface="Copperplate Gothic Light" pitchFamily="34" charset="0"/>
              </a:rPr>
              <a:t>Roles of the Meeting</a:t>
            </a:r>
          </a:p>
        </p:txBody>
      </p:sp>
      <p:pic>
        <p:nvPicPr>
          <p:cNvPr id="5" name="Picture 4" descr="Picture22 copy.png"/>
          <p:cNvPicPr>
            <a:picLocks noChangeAspect="1"/>
          </p:cNvPicPr>
          <p:nvPr/>
        </p:nvPicPr>
        <p:blipFill>
          <a:blip r:embed="rId3"/>
          <a:stretch>
            <a:fillRect/>
          </a:stretch>
        </p:blipFill>
        <p:spPr>
          <a:xfrm>
            <a:off x="2514600" y="1981200"/>
            <a:ext cx="4150399" cy="3648407"/>
          </a:xfrm>
          <a:prstGeom prst="rect">
            <a:avLst/>
          </a:prstGeom>
        </p:spPr>
      </p:pic>
      <p:sp>
        <p:nvSpPr>
          <p:cNvPr id="6" name="Rounded Rectangular Callout 5"/>
          <p:cNvSpPr/>
          <p:nvPr/>
        </p:nvSpPr>
        <p:spPr>
          <a:xfrm>
            <a:off x="3733800" y="1524000"/>
            <a:ext cx="1905000" cy="762000"/>
          </a:xfrm>
          <a:prstGeom prst="wedgeRoundRectCallout">
            <a:avLst>
              <a:gd name="adj1" fmla="val 3459"/>
              <a:gd name="adj2" fmla="val 101029"/>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Moderator</a:t>
            </a:r>
            <a:endParaRPr lang="en-US" sz="2800" b="1" dirty="0">
              <a:latin typeface="Bradley Hand ITC" pitchFamily="66" charset="0"/>
            </a:endParaRPr>
          </a:p>
        </p:txBody>
      </p:sp>
      <p:sp>
        <p:nvSpPr>
          <p:cNvPr id="7" name="Rounded Rectangular Callout 6"/>
          <p:cNvSpPr/>
          <p:nvPr/>
        </p:nvSpPr>
        <p:spPr>
          <a:xfrm>
            <a:off x="4038600" y="5867400"/>
            <a:ext cx="1905000" cy="762000"/>
          </a:xfrm>
          <a:prstGeom prst="wedgeRoundRectCallout">
            <a:avLst>
              <a:gd name="adj1" fmla="val 594"/>
              <a:gd name="adj2" fmla="val -12285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Author</a:t>
            </a:r>
            <a:endParaRPr lang="en-US" sz="2800" b="1" dirty="0">
              <a:latin typeface="Bradley Hand ITC" pitchFamily="66" charset="0"/>
            </a:endParaRPr>
          </a:p>
        </p:txBody>
      </p:sp>
      <p:sp>
        <p:nvSpPr>
          <p:cNvPr id="8" name="Rounded Rectangular Callout 7"/>
          <p:cNvSpPr/>
          <p:nvPr/>
        </p:nvSpPr>
        <p:spPr>
          <a:xfrm>
            <a:off x="609600" y="3581400"/>
            <a:ext cx="1905000" cy="762000"/>
          </a:xfrm>
          <a:prstGeom prst="wedgeRoundRectCallout">
            <a:avLst>
              <a:gd name="adj1" fmla="val 88713"/>
              <a:gd name="adj2" fmla="val 731"/>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Reviewers</a:t>
            </a:r>
            <a:endParaRPr lang="en-US" sz="2800" b="1" dirty="0">
              <a:latin typeface="Bradley Hand ITC" pitchFamily="66" charset="0"/>
            </a:endParaRPr>
          </a:p>
        </p:txBody>
      </p:sp>
      <p:sp>
        <p:nvSpPr>
          <p:cNvPr id="9" name="Rounded Rectangular Callout 8"/>
          <p:cNvSpPr/>
          <p:nvPr/>
        </p:nvSpPr>
        <p:spPr>
          <a:xfrm>
            <a:off x="6248400" y="2133600"/>
            <a:ext cx="1905000" cy="914400"/>
          </a:xfrm>
          <a:prstGeom prst="wedgeRoundRectCallout">
            <a:avLst>
              <a:gd name="adj1" fmla="val -51705"/>
              <a:gd name="adj2" fmla="val 127895"/>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latin typeface="Bradley Hand ITC" pitchFamily="66" charset="0"/>
              </a:rPr>
              <a:t>Scribe/ Recorder</a:t>
            </a:r>
            <a:endParaRPr lang="en-US" sz="2800" b="1" dirty="0">
              <a:latin typeface="Bradley Hand ITC" pitchFamily="66" charset="0"/>
            </a:endParaRPr>
          </a:p>
        </p:txBody>
      </p:sp>
    </p:spTree>
    <p:extLst>
      <p:ext uri="{BB962C8B-B14F-4D97-AF65-F5344CB8AC3E}">
        <p14:creationId xmlns:p14="http://schemas.microsoft.com/office/powerpoint/2010/main" val="2700319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Re-Work</a:t>
            </a:r>
            <a:endParaRPr lang="en-US" dirty="0"/>
          </a:p>
        </p:txBody>
      </p:sp>
      <p:sp>
        <p:nvSpPr>
          <p:cNvPr id="3" name="Content Placeholder 2"/>
          <p:cNvSpPr>
            <a:spLocks noGrp="1"/>
          </p:cNvSpPr>
          <p:nvPr>
            <p:ph idx="1"/>
          </p:nvPr>
        </p:nvSpPr>
        <p:spPr/>
        <p:txBody>
          <a:bodyPr/>
          <a:lstStyle/>
          <a:p>
            <a:r>
              <a:rPr lang="en-US" dirty="0"/>
              <a:t>The author will make changes in the document as per the review comments of the meeting</a:t>
            </a:r>
            <a:r>
              <a:rPr lang="en-US" dirty="0" smtClean="0"/>
              <a:t>.</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0160671"/>
              </p:ext>
            </p:extLst>
          </p:nvPr>
        </p:nvGraphicFramePr>
        <p:xfrm>
          <a:off x="1274623" y="3454398"/>
          <a:ext cx="6830291" cy="2560320"/>
        </p:xfrm>
        <a:graphic>
          <a:graphicData uri="http://schemas.openxmlformats.org/drawingml/2006/table">
            <a:tbl>
              <a:tblPr firstRow="1" bandRow="1">
                <a:tableStyleId>{5C22544A-7EE6-4342-B048-85BDC9FD1C3A}</a:tableStyleId>
              </a:tblPr>
              <a:tblGrid>
                <a:gridCol w="1011381"/>
                <a:gridCol w="3512128"/>
                <a:gridCol w="2306782"/>
              </a:tblGrid>
              <a:tr h="370840">
                <a:tc>
                  <a:txBody>
                    <a:bodyPr/>
                    <a:lstStyle/>
                    <a:p>
                      <a:r>
                        <a:rPr lang="en-US" sz="2400" dirty="0" smtClean="0"/>
                        <a:t>Sr. #</a:t>
                      </a:r>
                      <a:endParaRPr lang="en-US" sz="2400" dirty="0"/>
                    </a:p>
                  </a:txBody>
                  <a:tcPr/>
                </a:tc>
                <a:tc>
                  <a:txBody>
                    <a:bodyPr/>
                    <a:lstStyle/>
                    <a:p>
                      <a:r>
                        <a:rPr lang="en-US" sz="2400" dirty="0" smtClean="0"/>
                        <a:t>Review Comment</a:t>
                      </a:r>
                      <a:endParaRPr lang="en-US" sz="2400" dirty="0"/>
                    </a:p>
                  </a:txBody>
                  <a:tcPr/>
                </a:tc>
                <a:tc>
                  <a:txBody>
                    <a:bodyPr/>
                    <a:lstStyle/>
                    <a:p>
                      <a:r>
                        <a:rPr lang="en-US" sz="2400" dirty="0" smtClean="0"/>
                        <a:t>Status</a:t>
                      </a:r>
                      <a:endParaRPr lang="en-US" sz="2400" dirty="0"/>
                    </a:p>
                  </a:txBody>
                  <a:tcPr/>
                </a:tc>
              </a:tr>
              <a:tr h="370840">
                <a:tc>
                  <a:txBody>
                    <a:bodyPr/>
                    <a:lstStyle/>
                    <a:p>
                      <a:r>
                        <a:rPr lang="en-US" sz="2400" dirty="0" smtClean="0"/>
                        <a:t>1.</a:t>
                      </a:r>
                      <a:endParaRPr lang="en-US" sz="2400" dirty="0"/>
                    </a:p>
                  </a:txBody>
                  <a:tcPr/>
                </a:tc>
                <a:tc>
                  <a:txBody>
                    <a:bodyPr/>
                    <a:lstStyle/>
                    <a:p>
                      <a:r>
                        <a:rPr lang="en-US" sz="2400" dirty="0" smtClean="0"/>
                        <a:t>Add Reset Button</a:t>
                      </a:r>
                      <a:endParaRPr lang="en-US" sz="2400" dirty="0"/>
                    </a:p>
                  </a:txBody>
                  <a:tcPr/>
                </a:tc>
                <a:tc>
                  <a:txBody>
                    <a:bodyPr/>
                    <a:lstStyle/>
                    <a:p>
                      <a:r>
                        <a:rPr lang="en-US" sz="2400" dirty="0" smtClean="0"/>
                        <a:t>Done</a:t>
                      </a:r>
                      <a:endParaRPr lang="en-US" sz="2400" dirty="0"/>
                    </a:p>
                  </a:txBody>
                  <a:tcPr/>
                </a:tc>
              </a:tr>
              <a:tr h="370840">
                <a:tc>
                  <a:txBody>
                    <a:bodyPr/>
                    <a:lstStyle/>
                    <a:p>
                      <a:r>
                        <a:rPr lang="en-US" sz="2400" dirty="0" smtClean="0"/>
                        <a:t>2.</a:t>
                      </a:r>
                      <a:endParaRPr lang="en-US" sz="2400" dirty="0"/>
                    </a:p>
                  </a:txBody>
                  <a:tcPr/>
                </a:tc>
                <a:tc>
                  <a:txBody>
                    <a:bodyPr/>
                    <a:lstStyle/>
                    <a:p>
                      <a:r>
                        <a:rPr lang="en-US" sz="2400" dirty="0" smtClean="0"/>
                        <a:t>Add Detail about Menu</a:t>
                      </a:r>
                      <a:endParaRPr lang="en-US" sz="2400" dirty="0"/>
                    </a:p>
                  </a:txBody>
                  <a:tcPr/>
                </a:tc>
                <a:tc>
                  <a:txBody>
                    <a:bodyPr/>
                    <a:lstStyle/>
                    <a:p>
                      <a:r>
                        <a:rPr lang="en-US" sz="2400" dirty="0" smtClean="0"/>
                        <a:t>Done</a:t>
                      </a:r>
                      <a:endParaRPr lang="en-US" sz="2400" dirty="0"/>
                    </a:p>
                  </a:txBody>
                  <a:tcPr/>
                </a:tc>
              </a:tr>
              <a:tr h="370840">
                <a:tc>
                  <a:txBody>
                    <a:bodyPr/>
                    <a:lstStyle/>
                    <a:p>
                      <a:r>
                        <a:rPr lang="en-US" sz="2400" dirty="0" smtClean="0"/>
                        <a:t>3.</a:t>
                      </a:r>
                      <a:endParaRPr lang="en-US" sz="2400" dirty="0"/>
                    </a:p>
                  </a:txBody>
                  <a:tcPr/>
                </a:tc>
                <a:tc>
                  <a:txBody>
                    <a:bodyPr/>
                    <a:lstStyle/>
                    <a:p>
                      <a:r>
                        <a:rPr lang="en-US" sz="2400" dirty="0" smtClean="0"/>
                        <a:t>Ask the Client about facility to share via Social</a:t>
                      </a:r>
                      <a:r>
                        <a:rPr lang="en-US" sz="2400" baseline="0" dirty="0" smtClean="0"/>
                        <a:t> Networking Sites</a:t>
                      </a:r>
                      <a:endParaRPr lang="en-US" sz="2400" dirty="0"/>
                    </a:p>
                  </a:txBody>
                  <a:tcPr/>
                </a:tc>
                <a:tc>
                  <a:txBody>
                    <a:bodyPr/>
                    <a:lstStyle/>
                    <a:p>
                      <a:r>
                        <a:rPr lang="en-US" sz="2400" dirty="0" smtClean="0"/>
                        <a:t>Not Valid, Client does</a:t>
                      </a:r>
                      <a:r>
                        <a:rPr lang="en-US" sz="2400" baseline="0" dirty="0" smtClean="0"/>
                        <a:t> not need it.</a:t>
                      </a:r>
                      <a:endParaRPr lang="en-US" sz="2400" dirty="0"/>
                    </a:p>
                  </a:txBody>
                  <a:tcPr/>
                </a:tc>
              </a:tr>
            </a:tbl>
          </a:graphicData>
        </a:graphic>
      </p:graphicFrame>
    </p:spTree>
    <p:extLst>
      <p:ext uri="{BB962C8B-B14F-4D97-AF65-F5344CB8AC3E}">
        <p14:creationId xmlns:p14="http://schemas.microsoft.com/office/powerpoint/2010/main" val="21529845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Follow-Up</a:t>
            </a:r>
            <a:endParaRPr lang="en-US" dirty="0"/>
          </a:p>
        </p:txBody>
      </p:sp>
      <p:sp>
        <p:nvSpPr>
          <p:cNvPr id="3" name="Content Placeholder 2"/>
          <p:cNvSpPr>
            <a:spLocks noGrp="1"/>
          </p:cNvSpPr>
          <p:nvPr>
            <p:ph idx="1"/>
          </p:nvPr>
        </p:nvSpPr>
        <p:spPr/>
        <p:txBody>
          <a:bodyPr>
            <a:normAutofit/>
          </a:bodyPr>
          <a:lstStyle/>
          <a:p>
            <a:pPr algn="just"/>
            <a:r>
              <a:rPr lang="en-US" sz="3200" dirty="0" smtClean="0"/>
              <a:t>The Moderator will circulate the reworked document to all review participants to ensure that </a:t>
            </a:r>
            <a:r>
              <a:rPr lang="en-US" sz="3200" dirty="0" smtClean="0">
                <a:solidFill>
                  <a:srgbClr val="C00000"/>
                </a:solidFill>
              </a:rPr>
              <a:t>all changes have been included.</a:t>
            </a:r>
            <a:endParaRPr lang="en-US" sz="3200" dirty="0">
              <a:solidFill>
                <a:srgbClr val="C00000"/>
              </a:solidFill>
            </a:endParaRPr>
          </a:p>
        </p:txBody>
      </p:sp>
    </p:spTree>
    <p:extLst>
      <p:ext uri="{BB962C8B-B14F-4D97-AF65-F5344CB8AC3E}">
        <p14:creationId xmlns:p14="http://schemas.microsoft.com/office/powerpoint/2010/main" val="674355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Stages</a:t>
            </a:r>
            <a:endParaRPr lang="en-US" dirty="0"/>
          </a:p>
        </p:txBody>
      </p:sp>
      <p:pic>
        <p:nvPicPr>
          <p:cNvPr id="4" name="Content Placeholder 3" descr="Picture28.png"/>
          <p:cNvPicPr>
            <a:picLocks noGrp="1" noChangeAspect="1"/>
          </p:cNvPicPr>
          <p:nvPr>
            <p:ph idx="1"/>
          </p:nvPr>
        </p:nvPicPr>
        <p:blipFill>
          <a:blip r:embed="rId2"/>
          <a:stretch>
            <a:fillRect/>
          </a:stretch>
        </p:blipFill>
        <p:spPr>
          <a:xfrm>
            <a:off x="1176338" y="2593884"/>
            <a:ext cx="6799262" cy="3238682"/>
          </a:xfrm>
          <a:prstGeom prst="rect">
            <a:avLst/>
          </a:prstGeom>
        </p:spPr>
      </p:pic>
      <p:sp>
        <p:nvSpPr>
          <p:cNvPr id="5" name="TextBox 4"/>
          <p:cNvSpPr txBox="1"/>
          <p:nvPr/>
        </p:nvSpPr>
        <p:spPr>
          <a:xfrm>
            <a:off x="1295400" y="2895599"/>
            <a:ext cx="2743200" cy="461665"/>
          </a:xfrm>
          <a:prstGeom prst="rect">
            <a:avLst/>
          </a:prstGeom>
          <a:noFill/>
        </p:spPr>
        <p:txBody>
          <a:bodyPr wrap="square" rtlCol="0">
            <a:spAutoFit/>
          </a:bodyPr>
          <a:lstStyle/>
          <a:p>
            <a:r>
              <a:rPr lang="en-US" sz="2400" b="1" dirty="0" smtClean="0">
                <a:solidFill>
                  <a:schemeClr val="accent2">
                    <a:lumMod val="20000"/>
                    <a:lumOff val="80000"/>
                  </a:schemeClr>
                </a:solidFill>
                <a:latin typeface="Copperplate Gothic Light" pitchFamily="34" charset="0"/>
              </a:rPr>
              <a:t>Planning</a:t>
            </a:r>
            <a:endParaRPr lang="en-US" sz="2400" b="1" dirty="0">
              <a:solidFill>
                <a:schemeClr val="accent2">
                  <a:lumMod val="20000"/>
                  <a:lumOff val="80000"/>
                </a:schemeClr>
              </a:solidFill>
              <a:latin typeface="Copperplate Gothic Light" pitchFamily="34" charset="0"/>
            </a:endParaRPr>
          </a:p>
        </p:txBody>
      </p:sp>
      <p:sp>
        <p:nvSpPr>
          <p:cNvPr id="6" name="TextBox 5"/>
          <p:cNvSpPr txBox="1"/>
          <p:nvPr/>
        </p:nvSpPr>
        <p:spPr>
          <a:xfrm>
            <a:off x="2667000" y="3470561"/>
            <a:ext cx="1588255" cy="461665"/>
          </a:xfrm>
          <a:prstGeom prst="rect">
            <a:avLst/>
          </a:prstGeom>
          <a:noFill/>
        </p:spPr>
        <p:txBody>
          <a:bodyPr wrap="none" rtlCol="0">
            <a:spAutoFit/>
          </a:bodyPr>
          <a:lstStyle/>
          <a:p>
            <a:r>
              <a:rPr lang="en-US" sz="2400" b="1" dirty="0" smtClean="0">
                <a:solidFill>
                  <a:schemeClr val="accent3">
                    <a:lumMod val="20000"/>
                    <a:lumOff val="80000"/>
                  </a:schemeClr>
                </a:solidFill>
                <a:latin typeface="Copperplate Gothic Light" pitchFamily="34" charset="0"/>
              </a:rPr>
              <a:t>Kick-Off</a:t>
            </a:r>
            <a:endParaRPr lang="en-US" dirty="0">
              <a:solidFill>
                <a:schemeClr val="accent3">
                  <a:lumMod val="20000"/>
                  <a:lumOff val="80000"/>
                </a:schemeClr>
              </a:solidFill>
            </a:endParaRPr>
          </a:p>
        </p:txBody>
      </p:sp>
      <p:sp>
        <p:nvSpPr>
          <p:cNvPr id="7" name="TextBox 6"/>
          <p:cNvSpPr txBox="1"/>
          <p:nvPr/>
        </p:nvSpPr>
        <p:spPr>
          <a:xfrm>
            <a:off x="4038600" y="3916370"/>
            <a:ext cx="2753959" cy="461665"/>
          </a:xfrm>
          <a:prstGeom prst="rect">
            <a:avLst/>
          </a:prstGeom>
          <a:noFill/>
        </p:spPr>
        <p:txBody>
          <a:bodyPr wrap="none" rtlCol="0">
            <a:spAutoFit/>
          </a:bodyPr>
          <a:lstStyle/>
          <a:p>
            <a:r>
              <a:rPr lang="en-US" sz="2400" b="1" dirty="0" smtClean="0">
                <a:solidFill>
                  <a:schemeClr val="accent4">
                    <a:lumMod val="20000"/>
                    <a:lumOff val="80000"/>
                  </a:schemeClr>
                </a:solidFill>
                <a:latin typeface="Copperplate Gothic Light" pitchFamily="34" charset="0"/>
              </a:rPr>
              <a:t>Review Meeting</a:t>
            </a:r>
          </a:p>
        </p:txBody>
      </p:sp>
      <p:sp>
        <p:nvSpPr>
          <p:cNvPr id="8" name="TextBox 7"/>
          <p:cNvSpPr txBox="1"/>
          <p:nvPr/>
        </p:nvSpPr>
        <p:spPr>
          <a:xfrm>
            <a:off x="5313218" y="4498260"/>
            <a:ext cx="1608004" cy="461665"/>
          </a:xfrm>
          <a:prstGeom prst="rect">
            <a:avLst/>
          </a:prstGeom>
          <a:noFill/>
        </p:spPr>
        <p:txBody>
          <a:bodyPr wrap="none" rtlCol="0">
            <a:spAutoFit/>
          </a:bodyPr>
          <a:lstStyle/>
          <a:p>
            <a:r>
              <a:rPr lang="en-US" sz="2400" b="1" dirty="0" smtClean="0">
                <a:solidFill>
                  <a:schemeClr val="accent5">
                    <a:lumMod val="20000"/>
                    <a:lumOff val="80000"/>
                  </a:schemeClr>
                </a:solidFill>
                <a:latin typeface="Copperplate Gothic Light" pitchFamily="34" charset="0"/>
              </a:rPr>
              <a:t>Re-Work</a:t>
            </a:r>
          </a:p>
        </p:txBody>
      </p:sp>
      <p:sp>
        <p:nvSpPr>
          <p:cNvPr id="9" name="TextBox 8"/>
          <p:cNvSpPr txBox="1"/>
          <p:nvPr/>
        </p:nvSpPr>
        <p:spPr>
          <a:xfrm>
            <a:off x="6138002" y="5080150"/>
            <a:ext cx="1661609" cy="400110"/>
          </a:xfrm>
          <a:prstGeom prst="rect">
            <a:avLst/>
          </a:prstGeom>
          <a:noFill/>
        </p:spPr>
        <p:txBody>
          <a:bodyPr wrap="none" rtlCol="0">
            <a:spAutoFit/>
          </a:bodyPr>
          <a:lstStyle/>
          <a:p>
            <a:r>
              <a:rPr lang="en-US" sz="2000" b="1" dirty="0" smtClean="0">
                <a:solidFill>
                  <a:schemeClr val="accent6">
                    <a:lumMod val="20000"/>
                    <a:lumOff val="80000"/>
                  </a:schemeClr>
                </a:solidFill>
                <a:latin typeface="Copperplate Gothic Light" pitchFamily="34" charset="0"/>
              </a:rPr>
              <a:t>Follow-Up</a:t>
            </a:r>
          </a:p>
        </p:txBody>
      </p:sp>
    </p:spTree>
    <p:extLst>
      <p:ext uri="{BB962C8B-B14F-4D97-AF65-F5344CB8AC3E}">
        <p14:creationId xmlns:p14="http://schemas.microsoft.com/office/powerpoint/2010/main" val="42941543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Review</a:t>
            </a:r>
            <a:endParaRPr lang="en-US" dirty="0"/>
          </a:p>
        </p:txBody>
      </p:sp>
      <p:sp>
        <p:nvSpPr>
          <p:cNvPr id="3" name="Content Placeholder 2"/>
          <p:cNvSpPr>
            <a:spLocks noGrp="1"/>
          </p:cNvSpPr>
          <p:nvPr>
            <p:ph idx="1"/>
          </p:nvPr>
        </p:nvSpPr>
        <p:spPr/>
        <p:txBody>
          <a:bodyPr>
            <a:normAutofit/>
          </a:bodyPr>
          <a:lstStyle/>
          <a:p>
            <a:r>
              <a:rPr lang="en-US" sz="3200" dirty="0" smtClean="0">
                <a:solidFill>
                  <a:srgbClr val="C00000"/>
                </a:solidFill>
              </a:rPr>
              <a:t>Walk through</a:t>
            </a:r>
            <a:r>
              <a:rPr lang="en-US" sz="3200" dirty="0" smtClean="0"/>
              <a:t>: which is led by </a:t>
            </a:r>
            <a:r>
              <a:rPr lang="en-US" sz="3200" dirty="0" smtClean="0">
                <a:solidFill>
                  <a:srgbClr val="C00000"/>
                </a:solidFill>
              </a:rPr>
              <a:t>Author</a:t>
            </a:r>
          </a:p>
          <a:p>
            <a:r>
              <a:rPr lang="en-US" sz="3200" dirty="0" smtClean="0">
                <a:solidFill>
                  <a:srgbClr val="C00000"/>
                </a:solidFill>
              </a:rPr>
              <a:t>Technical Review</a:t>
            </a:r>
            <a:r>
              <a:rPr lang="en-US" sz="3200" dirty="0" smtClean="0"/>
              <a:t>: which is led by </a:t>
            </a:r>
            <a:r>
              <a:rPr lang="en-US" sz="3200" dirty="0" smtClean="0">
                <a:solidFill>
                  <a:srgbClr val="C00000"/>
                </a:solidFill>
              </a:rPr>
              <a:t>Trained Moderator </a:t>
            </a:r>
            <a:r>
              <a:rPr lang="en-US" sz="3200" dirty="0" smtClean="0"/>
              <a:t>with no management participation</a:t>
            </a:r>
          </a:p>
          <a:p>
            <a:r>
              <a:rPr lang="en-US" sz="3200" dirty="0" smtClean="0">
                <a:solidFill>
                  <a:srgbClr val="C00000"/>
                </a:solidFill>
              </a:rPr>
              <a:t>Inspection:</a:t>
            </a:r>
            <a:r>
              <a:rPr lang="en-US" sz="3200" dirty="0" smtClean="0"/>
              <a:t> Led by </a:t>
            </a:r>
            <a:r>
              <a:rPr lang="en-US" sz="3200" dirty="0" smtClean="0">
                <a:solidFill>
                  <a:srgbClr val="C00000"/>
                </a:solidFill>
              </a:rPr>
              <a:t>Trained Moderator</a:t>
            </a:r>
            <a:r>
              <a:rPr lang="en-US" sz="3200" dirty="0" smtClean="0"/>
              <a:t> and uses entry-exit criteria.</a:t>
            </a:r>
          </a:p>
        </p:txBody>
      </p:sp>
    </p:spTree>
    <p:extLst>
      <p:ext uri="{BB962C8B-B14F-4D97-AF65-F5344CB8AC3E}">
        <p14:creationId xmlns:p14="http://schemas.microsoft.com/office/powerpoint/2010/main" val="805774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No. of Tickets Field</a:t>
            </a:r>
            <a:endParaRPr lang="en-US" dirty="0"/>
          </a:p>
        </p:txBody>
      </p:sp>
      <p:pic>
        <p:nvPicPr>
          <p:cNvPr id="4" name="Content Placeholder 5" descr="Capture.PNG"/>
          <p:cNvPicPr>
            <a:picLocks noGrp="1" noChangeAspect="1"/>
          </p:cNvPicPr>
          <p:nvPr>
            <p:ph idx="1"/>
          </p:nvPr>
        </p:nvPicPr>
        <p:blipFill>
          <a:blip r:embed="rId2"/>
          <a:stretch>
            <a:fillRect/>
          </a:stretch>
        </p:blipFill>
        <p:spPr>
          <a:xfrm>
            <a:off x="914400" y="2057400"/>
            <a:ext cx="7315200" cy="4158833"/>
          </a:xfrm>
        </p:spPr>
      </p:pic>
      <p:sp>
        <p:nvSpPr>
          <p:cNvPr id="5" name="Oval 4"/>
          <p:cNvSpPr/>
          <p:nvPr/>
        </p:nvSpPr>
        <p:spPr>
          <a:xfrm>
            <a:off x="2057400" y="3886200"/>
            <a:ext cx="1295400" cy="762000"/>
          </a:xfrm>
          <a:prstGeom prst="ellips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 name="Rounded Rectangular Callout 5"/>
          <p:cNvSpPr/>
          <p:nvPr/>
        </p:nvSpPr>
        <p:spPr>
          <a:xfrm>
            <a:off x="1295400" y="1219200"/>
            <a:ext cx="2895600" cy="1752600"/>
          </a:xfrm>
          <a:prstGeom prst="wedgeRoundRectCallout">
            <a:avLst>
              <a:gd name="adj1" fmla="val 3459"/>
              <a:gd name="adj2" fmla="val 101029"/>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Bradley Hand ITC" pitchFamily="66" charset="0"/>
              </a:rPr>
              <a:t>How System Decides, how many reservation users should be allowed</a:t>
            </a:r>
            <a:endParaRPr lang="en-US" sz="2400" dirty="0">
              <a:latin typeface="Bradley Hand ITC" pitchFamily="66" charset="0"/>
            </a:endParaRPr>
          </a:p>
        </p:txBody>
      </p:sp>
      <p:sp>
        <p:nvSpPr>
          <p:cNvPr id="7" name="Rounded Rectangle 6"/>
          <p:cNvSpPr/>
          <p:nvPr/>
        </p:nvSpPr>
        <p:spPr>
          <a:xfrm>
            <a:off x="1143000" y="5410200"/>
            <a:ext cx="7086600" cy="762000"/>
          </a:xfrm>
          <a:prstGeom prst="roundRect">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Bradley Hand ITC" pitchFamily="66" charset="0"/>
              </a:rPr>
              <a:t>“Only ten tickets may be ordered at one time”</a:t>
            </a:r>
            <a:endParaRPr lang="en-US" sz="2800" dirty="0">
              <a:solidFill>
                <a:schemeClr val="tx1"/>
              </a:solidFill>
              <a:latin typeface="Bradley Hand ITC" pitchFamily="66" charset="0"/>
            </a:endParaRPr>
          </a:p>
        </p:txBody>
      </p:sp>
    </p:spTree>
    <p:extLst>
      <p:ext uri="{BB962C8B-B14F-4D97-AF65-F5344CB8AC3E}">
        <p14:creationId xmlns:p14="http://schemas.microsoft.com/office/powerpoint/2010/main" val="314579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5" descr="012715_0430_Equivalence2.png"/>
          <p:cNvPicPr>
            <a:picLocks noChangeAspect="1"/>
          </p:cNvPicPr>
          <p:nvPr/>
        </p:nvPicPr>
        <p:blipFill>
          <a:blip r:embed="rId2"/>
          <a:srcRect r="3571"/>
          <a:stretch>
            <a:fillRect/>
          </a:stretch>
        </p:blipFill>
        <p:spPr>
          <a:xfrm>
            <a:off x="838200" y="838200"/>
            <a:ext cx="7543800" cy="5334000"/>
          </a:xfrm>
          <a:prstGeom prst="rect">
            <a:avLst/>
          </a:prstGeom>
        </p:spPr>
      </p:pic>
    </p:spTree>
    <p:extLst>
      <p:ext uri="{BB962C8B-B14F-4D97-AF65-F5344CB8AC3E}">
        <p14:creationId xmlns:p14="http://schemas.microsoft.com/office/powerpoint/2010/main" val="301298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1600200"/>
            <a:ext cx="8077200" cy="4648200"/>
          </a:xfrm>
        </p:spPr>
        <p:txBody>
          <a:bodyPr>
            <a:noAutofit/>
          </a:bodyPr>
          <a:lstStyle/>
          <a:p>
            <a:pPr algn="just"/>
            <a:r>
              <a:rPr lang="en-US" sz="3200" dirty="0" smtClean="0">
                <a:solidFill>
                  <a:srgbClr val="C00000"/>
                </a:solidFill>
              </a:rPr>
              <a:t>Here </a:t>
            </a:r>
            <a:r>
              <a:rPr lang="en-US" sz="3200" dirty="0">
                <a:solidFill>
                  <a:srgbClr val="C00000"/>
                </a:solidFill>
              </a:rPr>
              <a:t>is the test condition</a:t>
            </a:r>
          </a:p>
          <a:p>
            <a:pPr lvl="1" algn="just">
              <a:buFont typeface="Arial" panose="020B0604020202020204" pitchFamily="34" charset="0"/>
              <a:buChar char="•"/>
            </a:pPr>
            <a:r>
              <a:rPr lang="en-US" sz="2800" dirty="0"/>
              <a:t>Any Number greater than 10 entered in the reservation column (let say 11) is considered invalid.</a:t>
            </a:r>
          </a:p>
          <a:p>
            <a:pPr lvl="1" algn="just">
              <a:buFont typeface="Arial" panose="020B0604020202020204" pitchFamily="34" charset="0"/>
              <a:buChar char="•"/>
            </a:pPr>
            <a:r>
              <a:rPr lang="en-US" sz="2800" dirty="0"/>
              <a:t>Any Number less than 1 that is 0 or below, then it is considered invalid.</a:t>
            </a:r>
          </a:p>
          <a:p>
            <a:pPr lvl="1" algn="just">
              <a:buFont typeface="Arial" panose="020B0604020202020204" pitchFamily="34" charset="0"/>
              <a:buChar char="•"/>
            </a:pPr>
            <a:r>
              <a:rPr lang="en-US" sz="2800" dirty="0"/>
              <a:t>Numbers 1 to 10 are considered valid</a:t>
            </a:r>
          </a:p>
          <a:p>
            <a:pPr lvl="1" algn="just">
              <a:buFont typeface="Arial" panose="020B0604020202020204" pitchFamily="34" charset="0"/>
              <a:buChar char="•"/>
            </a:pPr>
            <a:r>
              <a:rPr lang="en-US" sz="2800" dirty="0"/>
              <a:t>Any 3 Digit Number say -100 is invalid.</a:t>
            </a:r>
          </a:p>
        </p:txBody>
      </p:sp>
      <p:pic>
        <p:nvPicPr>
          <p:cNvPr id="5" name="Picture 4" descr="012715_0430_Equivalence3.png"/>
          <p:cNvPicPr>
            <a:picLocks noChangeAspect="1"/>
          </p:cNvPicPr>
          <p:nvPr/>
        </p:nvPicPr>
        <p:blipFill>
          <a:blip r:embed="rId3"/>
          <a:stretch>
            <a:fillRect/>
          </a:stretch>
        </p:blipFill>
        <p:spPr>
          <a:xfrm>
            <a:off x="1333500" y="2438400"/>
            <a:ext cx="6477000" cy="2971800"/>
          </a:xfrm>
          <a:prstGeom prst="rect">
            <a:avLst/>
          </a:prstGeom>
        </p:spPr>
      </p:pic>
      <p:sp>
        <p:nvSpPr>
          <p:cNvPr id="8" name="Rounded Rectangle 7"/>
          <p:cNvSpPr/>
          <p:nvPr/>
        </p:nvSpPr>
        <p:spPr>
          <a:xfrm>
            <a:off x="2495550" y="3200400"/>
            <a:ext cx="3810000" cy="175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latin typeface="Copperplate Gothic Light" pitchFamily="34" charset="0"/>
              </a:rPr>
              <a:t>The divided sets are called Equivalence Partitions or Equivalence Classes.</a:t>
            </a:r>
          </a:p>
          <a:p>
            <a:pPr algn="ctr"/>
            <a:endParaRPr lang="en-US" dirty="0">
              <a:solidFill>
                <a:schemeClr val="bg1"/>
              </a:solidFill>
            </a:endParaRPr>
          </a:p>
        </p:txBody>
      </p:sp>
    </p:spTree>
    <p:extLst>
      <p:ext uri="{BB962C8B-B14F-4D97-AF65-F5344CB8AC3E}">
        <p14:creationId xmlns:p14="http://schemas.microsoft.com/office/powerpoint/2010/main" val="351011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Equivalence Partitioning</a:t>
            </a:r>
            <a:endParaRPr lang="en-US" dirty="0"/>
          </a:p>
        </p:txBody>
      </p:sp>
      <p:sp>
        <p:nvSpPr>
          <p:cNvPr id="3" name="Content Placeholder 2"/>
          <p:cNvSpPr>
            <a:spLocks noGrp="1"/>
          </p:cNvSpPr>
          <p:nvPr>
            <p:ph idx="1"/>
          </p:nvPr>
        </p:nvSpPr>
        <p:spPr>
          <a:xfrm>
            <a:off x="609600" y="2438401"/>
            <a:ext cx="8000999" cy="3886200"/>
          </a:xfrm>
        </p:spPr>
        <p:txBody>
          <a:bodyPr>
            <a:normAutofit lnSpcReduction="10000"/>
          </a:bodyPr>
          <a:lstStyle/>
          <a:p>
            <a:r>
              <a:rPr lang="en-US" dirty="0" smtClean="0"/>
              <a:t>We </a:t>
            </a:r>
            <a:r>
              <a:rPr lang="en-US" dirty="0"/>
              <a:t>cannot test all the possible values because if done, </a:t>
            </a:r>
            <a:r>
              <a:rPr lang="en-US" dirty="0">
                <a:solidFill>
                  <a:srgbClr val="C00000"/>
                </a:solidFill>
              </a:rPr>
              <a:t>number of test cases will be more than 100.</a:t>
            </a:r>
          </a:p>
          <a:p>
            <a:r>
              <a:rPr lang="en-US" dirty="0"/>
              <a:t>we divide the possible values of tickets into </a:t>
            </a:r>
            <a:r>
              <a:rPr lang="en-US" dirty="0">
                <a:solidFill>
                  <a:srgbClr val="C00000"/>
                </a:solidFill>
              </a:rPr>
              <a:t>groups or sets </a:t>
            </a:r>
            <a:r>
              <a:rPr lang="en-US" dirty="0"/>
              <a:t>where the </a:t>
            </a:r>
            <a:r>
              <a:rPr lang="en-US" dirty="0">
                <a:solidFill>
                  <a:srgbClr val="C00000"/>
                </a:solidFill>
              </a:rPr>
              <a:t>system behavior can be considered the same</a:t>
            </a:r>
            <a:r>
              <a:rPr lang="en-US" dirty="0"/>
              <a:t>.</a:t>
            </a:r>
          </a:p>
          <a:p>
            <a:r>
              <a:rPr lang="en-US" dirty="0"/>
              <a:t>Then we pick only one value from each partition for testing. </a:t>
            </a:r>
          </a:p>
          <a:p>
            <a:r>
              <a:rPr lang="en-US" dirty="0"/>
              <a:t>The hypothesis behind this technique is that </a:t>
            </a:r>
            <a:r>
              <a:rPr lang="en-US" dirty="0" smtClean="0"/>
              <a:t>:</a:t>
            </a:r>
          </a:p>
          <a:p>
            <a:pPr lvl="1"/>
            <a:r>
              <a:rPr lang="en-US" sz="2400" dirty="0" smtClean="0"/>
              <a:t>if </a:t>
            </a:r>
            <a:r>
              <a:rPr lang="en-US" sz="2400" dirty="0"/>
              <a:t>one condition/value in a partition passes all others will also pass. Likewise, if one condition in a partition fails, all other conditions in that partition will fail</a:t>
            </a:r>
            <a:r>
              <a:rPr lang="en-US" sz="2400" dirty="0" smtClean="0"/>
              <a:t>.</a:t>
            </a:r>
            <a:endParaRPr lang="en-US" sz="2400" dirty="0"/>
          </a:p>
        </p:txBody>
      </p:sp>
      <p:pic>
        <p:nvPicPr>
          <p:cNvPr id="4" name="Content Placeholder 5" descr="012715_0430_Equivalence4.png"/>
          <p:cNvPicPr>
            <a:picLocks noChangeAspect="1"/>
          </p:cNvPicPr>
          <p:nvPr/>
        </p:nvPicPr>
        <p:blipFill>
          <a:blip r:embed="rId2"/>
          <a:stretch>
            <a:fillRect/>
          </a:stretch>
        </p:blipFill>
        <p:spPr>
          <a:xfrm>
            <a:off x="381000" y="381000"/>
            <a:ext cx="8382000" cy="3581400"/>
          </a:xfrm>
          <a:prstGeom prst="rect">
            <a:avLst/>
          </a:prstGeom>
        </p:spPr>
      </p:pic>
    </p:spTree>
    <p:extLst>
      <p:ext uri="{BB962C8B-B14F-4D97-AF65-F5344CB8AC3E}">
        <p14:creationId xmlns:p14="http://schemas.microsoft.com/office/powerpoint/2010/main" val="55585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Boundary Value Analysis</a:t>
            </a:r>
            <a:endParaRPr lang="en-US" dirty="0"/>
          </a:p>
        </p:txBody>
      </p:sp>
      <p:sp>
        <p:nvSpPr>
          <p:cNvPr id="3" name="Content Placeholder 2"/>
          <p:cNvSpPr>
            <a:spLocks noGrp="1"/>
          </p:cNvSpPr>
          <p:nvPr>
            <p:ph idx="1"/>
          </p:nvPr>
        </p:nvSpPr>
        <p:spPr>
          <a:xfrm>
            <a:off x="685800" y="2490135"/>
            <a:ext cx="8001000" cy="3780351"/>
          </a:xfrm>
        </p:spPr>
        <p:txBody>
          <a:bodyPr>
            <a:normAutofit/>
          </a:bodyPr>
          <a:lstStyle/>
          <a:p>
            <a:r>
              <a:rPr lang="en-US" sz="2800" dirty="0" smtClean="0"/>
              <a:t>It </a:t>
            </a:r>
            <a:r>
              <a:rPr lang="en-US" sz="2800" dirty="0"/>
              <a:t>is also a </a:t>
            </a:r>
            <a:r>
              <a:rPr lang="en-US" sz="2800" dirty="0">
                <a:solidFill>
                  <a:srgbClr val="C00000"/>
                </a:solidFill>
              </a:rPr>
              <a:t>black box technique</a:t>
            </a:r>
            <a:r>
              <a:rPr lang="en-US" sz="2800" dirty="0"/>
              <a:t>.  in Boundary Value Analysis, you test boundaries between equivalence </a:t>
            </a:r>
            <a:r>
              <a:rPr lang="en-US" sz="2800" dirty="0" smtClean="0"/>
              <a:t>partitions</a:t>
            </a:r>
          </a:p>
          <a:p>
            <a:r>
              <a:rPr lang="en-US" sz="2800" dirty="0"/>
              <a:t>In our earlier example instead of checking, </a:t>
            </a:r>
            <a:r>
              <a:rPr lang="en-US" sz="2800" dirty="0">
                <a:solidFill>
                  <a:srgbClr val="C00000"/>
                </a:solidFill>
              </a:rPr>
              <a:t>one value for each partition </a:t>
            </a:r>
            <a:r>
              <a:rPr lang="en-US" sz="2800" dirty="0"/>
              <a:t>you will check the </a:t>
            </a:r>
            <a:r>
              <a:rPr lang="en-US" sz="2800" dirty="0">
                <a:solidFill>
                  <a:srgbClr val="C00000"/>
                </a:solidFill>
              </a:rPr>
              <a:t>values at the partitions like 0, 1, 10, 11 and so on</a:t>
            </a:r>
            <a:r>
              <a:rPr lang="en-US" sz="2800" dirty="0"/>
              <a:t>. As you may observe, you test values at both </a:t>
            </a:r>
            <a:r>
              <a:rPr lang="en-US" sz="2800" dirty="0">
                <a:solidFill>
                  <a:srgbClr val="C00000"/>
                </a:solidFill>
              </a:rPr>
              <a:t>valid and invalid boundaries</a:t>
            </a:r>
            <a:r>
              <a:rPr lang="en-US" sz="2800" dirty="0"/>
              <a:t>. </a:t>
            </a:r>
          </a:p>
          <a:p>
            <a:endParaRPr lang="en-US" sz="2800" dirty="0"/>
          </a:p>
        </p:txBody>
      </p:sp>
      <p:pic>
        <p:nvPicPr>
          <p:cNvPr id="4" name="Picture 2" descr="http://cdn.guru99.com/images/1-2015/012715_0430_Equivalence5.png"/>
          <p:cNvPicPr>
            <a:picLocks noChangeAspect="1" noChangeArrowheads="1"/>
          </p:cNvPicPr>
          <p:nvPr/>
        </p:nvPicPr>
        <p:blipFill>
          <a:blip r:embed="rId2"/>
          <a:srcRect/>
          <a:stretch>
            <a:fillRect/>
          </a:stretch>
        </p:blipFill>
        <p:spPr bwMode="auto">
          <a:xfrm>
            <a:off x="838200" y="838200"/>
            <a:ext cx="7543800" cy="3101865"/>
          </a:xfrm>
          <a:prstGeom prst="rect">
            <a:avLst/>
          </a:prstGeom>
          <a:noFill/>
        </p:spPr>
      </p:pic>
      <p:sp>
        <p:nvSpPr>
          <p:cNvPr id="6" name="Snip and Round Single Corner Rectangle 5"/>
          <p:cNvSpPr/>
          <p:nvPr/>
        </p:nvSpPr>
        <p:spPr>
          <a:xfrm>
            <a:off x="2590800" y="4724400"/>
            <a:ext cx="4495800" cy="12192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bg1"/>
                </a:solidFill>
              </a:rPr>
              <a:t>Boundary value analysis is also called range checking.</a:t>
            </a:r>
          </a:p>
          <a:p>
            <a:pPr algn="ctr"/>
            <a:endParaRPr lang="en-US" sz="2800" dirty="0">
              <a:solidFill>
                <a:schemeClr val="bg1"/>
              </a:solidFill>
            </a:endParaRPr>
          </a:p>
        </p:txBody>
      </p:sp>
    </p:spTree>
    <p:extLst>
      <p:ext uri="{BB962C8B-B14F-4D97-AF65-F5344CB8AC3E}">
        <p14:creationId xmlns:p14="http://schemas.microsoft.com/office/powerpoint/2010/main" val="193310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237</TotalTime>
  <Words>1804</Words>
  <Application>Microsoft Office PowerPoint</Application>
  <PresentationFormat>On-screen Show (4:3)</PresentationFormat>
  <Paragraphs>321</Paragraphs>
  <Slides>46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Bradley Hand ITC</vt:lpstr>
      <vt:lpstr>Calibri</vt:lpstr>
      <vt:lpstr>Comic Sans MS</vt:lpstr>
      <vt:lpstr>Copperplate Gothic Light</vt:lpstr>
      <vt:lpstr>Garamond</vt:lpstr>
      <vt:lpstr>Wingdings</vt:lpstr>
      <vt:lpstr>Organic</vt:lpstr>
      <vt:lpstr>Testing Techniques</vt:lpstr>
      <vt:lpstr>Testing Techniques</vt:lpstr>
      <vt:lpstr>Testing Techniques</vt:lpstr>
      <vt:lpstr>Equivalence Partitioning</vt:lpstr>
      <vt:lpstr>Behavior of No. of Tickets Field</vt:lpstr>
      <vt:lpstr>PowerPoint Presentation</vt:lpstr>
      <vt:lpstr>PowerPoint Presentation</vt:lpstr>
      <vt:lpstr>Equivalence Partitioning</vt:lpstr>
      <vt:lpstr>Boundary Value Analysis</vt:lpstr>
      <vt:lpstr>PowerPoint Presentation</vt:lpstr>
      <vt:lpstr>Decision Table Testing</vt:lpstr>
      <vt:lpstr>Behavior of Flights Button</vt:lpstr>
      <vt:lpstr>Rule 1</vt:lpstr>
      <vt:lpstr>Rule 2</vt:lpstr>
      <vt:lpstr>Rule 3</vt:lpstr>
      <vt:lpstr>Rule 4</vt:lpstr>
      <vt:lpstr>Decision Table Testing (cont.)</vt:lpstr>
      <vt:lpstr>State Transition Testing</vt:lpstr>
      <vt:lpstr>PowerPoint Presentation</vt:lpstr>
      <vt:lpstr>PowerPoint Presentation</vt:lpstr>
      <vt:lpstr>State Table - Invalid Transitions </vt:lpstr>
      <vt:lpstr>Use Case Testing</vt:lpstr>
      <vt:lpstr>Use Case Testing</vt:lpstr>
      <vt:lpstr>Static Testing (Review)</vt:lpstr>
      <vt:lpstr>Functional Design Document</vt:lpstr>
      <vt:lpstr>Planning Stage</vt:lpstr>
      <vt:lpstr>Planning Stage</vt:lpstr>
      <vt:lpstr>Kick Off Meeting</vt:lpstr>
      <vt:lpstr>Preparation Stage</vt:lpstr>
      <vt:lpstr>Exercise</vt:lpstr>
      <vt:lpstr>Review Meeting</vt:lpstr>
      <vt:lpstr>Roles of meeting </vt:lpstr>
      <vt:lpstr>Roles of Meeting</vt:lpstr>
      <vt:lpstr>Roles of Meeting</vt:lpstr>
      <vt:lpstr>Functional Design Document</vt:lpstr>
      <vt:lpstr>PowerPoint Presentation</vt:lpstr>
      <vt:lpstr>Roles of Meeting</vt:lpstr>
      <vt:lpstr>Roles of Meeting</vt:lpstr>
      <vt:lpstr>Roles of Meeting</vt:lpstr>
      <vt:lpstr>Roles of Meeting</vt:lpstr>
      <vt:lpstr>Review Meeting</vt:lpstr>
      <vt:lpstr>Roles of the Meeting</vt:lpstr>
      <vt:lpstr>Re-Work</vt:lpstr>
      <vt:lpstr>Follow-Up</vt:lpstr>
      <vt:lpstr>Review Stages</vt:lpstr>
      <vt:lpstr>Types of Review</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Techniques</dc:title>
  <dc:creator>Windows User</dc:creator>
  <cp:lastModifiedBy>Windows User</cp:lastModifiedBy>
  <cp:revision>30</cp:revision>
  <dcterms:created xsi:type="dcterms:W3CDTF">2019-09-09T11:01:44Z</dcterms:created>
  <dcterms:modified xsi:type="dcterms:W3CDTF">2019-09-11T09:00:11Z</dcterms:modified>
</cp:coreProperties>
</file>